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8"/>
  </p:notesMasterIdLst>
  <p:sldIdLst>
    <p:sldId id="271" r:id="rId2"/>
    <p:sldId id="325" r:id="rId3"/>
    <p:sldId id="326" r:id="rId4"/>
    <p:sldId id="331" r:id="rId5"/>
    <p:sldId id="332" r:id="rId6"/>
    <p:sldId id="322" r:id="rId7"/>
    <p:sldId id="329" r:id="rId8"/>
    <p:sldId id="333" r:id="rId9"/>
    <p:sldId id="337" r:id="rId10"/>
    <p:sldId id="334" r:id="rId11"/>
    <p:sldId id="339" r:id="rId12"/>
    <p:sldId id="335" r:id="rId13"/>
    <p:sldId id="340" r:id="rId14"/>
    <p:sldId id="270" r:id="rId15"/>
    <p:sldId id="312" r:id="rId16"/>
    <p:sldId id="321" r:id="rId17"/>
    <p:sldId id="319" r:id="rId18"/>
    <p:sldId id="314" r:id="rId19"/>
    <p:sldId id="318" r:id="rId20"/>
    <p:sldId id="342" r:id="rId21"/>
    <p:sldId id="344" r:id="rId22"/>
    <p:sldId id="345" r:id="rId23"/>
    <p:sldId id="346" r:id="rId24"/>
    <p:sldId id="350" r:id="rId25"/>
    <p:sldId id="347" r:id="rId26"/>
    <p:sldId id="351" r:id="rId27"/>
  </p:sldIdLst>
  <p:sldSz cx="9144000" cy="6858000" type="screen4x3"/>
  <p:notesSz cx="6858000" cy="9144000"/>
  <p:defaultText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3265C"/>
    <a:srgbClr val="EDEDE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07" autoAdjust="0"/>
    <p:restoredTop sz="94728" autoAdjust="0"/>
  </p:normalViewPr>
  <p:slideViewPr>
    <p:cSldViewPr snapToObjects="1" showGuides="1">
      <p:cViewPr>
        <p:scale>
          <a:sx n="100" d="100"/>
          <a:sy n="100" d="100"/>
        </p:scale>
        <p:origin x="-1344" y="-8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notesMaster" Target="notesMasters/notesMaster1.xml"/><Relationship Id="rId29" Type="http://schemas.openxmlformats.org/officeDocument/2006/relationships/printerSettings" Target="printerSettings/printerSettings1.bin"/><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presProps" Target="presProps.xml"/><Relationship Id="rId31" Type="http://schemas.openxmlformats.org/officeDocument/2006/relationships/viewProps" Target="viewProps.xml"/><Relationship Id="rId32" Type="http://schemas.openxmlformats.org/officeDocument/2006/relationships/theme" Target="theme/theme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it-IT"/>
          </a:p>
        </p:txBody>
      </p:sp>
      <p:sp>
        <p:nvSpPr>
          <p:cNvPr id="3" name="Segnaposto data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67A6894-6286-EA4C-BDA3-0691FEC81D46}" type="datetimeFigureOut">
              <a:rPr lang="it-IT" smtClean="0"/>
              <a:t>10/02/17</a:t>
            </a:fld>
            <a:endParaRPr lang="it-IT"/>
          </a:p>
        </p:txBody>
      </p:sp>
      <p:sp>
        <p:nvSpPr>
          <p:cNvPr id="4" name="Segnaposto immagine diapositiva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it-IT"/>
          </a:p>
        </p:txBody>
      </p:sp>
      <p:sp>
        <p:nvSpPr>
          <p:cNvPr id="5" name="Segnaposto note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6" name="Segnaposto piè di pagina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it-IT"/>
          </a:p>
        </p:txBody>
      </p:sp>
      <p:sp>
        <p:nvSpPr>
          <p:cNvPr id="7" name="Segnaposto numero diapositiva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F22730A-87F4-BA43-B6D7-DBC5849072F0}" type="slidenum">
              <a:rPr lang="it-IT" smtClean="0"/>
              <a:t>‹n.›</a:t>
            </a:fld>
            <a:endParaRPr lang="it-IT"/>
          </a:p>
        </p:txBody>
      </p:sp>
    </p:spTree>
    <p:extLst>
      <p:ext uri="{BB962C8B-B14F-4D97-AF65-F5344CB8AC3E}">
        <p14:creationId xmlns:p14="http://schemas.microsoft.com/office/powerpoint/2010/main" val="3677113533"/>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hasCustomPrompt="1"/>
          </p:nvPr>
        </p:nvSpPr>
        <p:spPr>
          <a:xfrm>
            <a:off x="685800" y="2416175"/>
            <a:ext cx="7772400" cy="1470025"/>
          </a:xfrm>
        </p:spPr>
        <p:txBody>
          <a:bodyPr>
            <a:normAutofit/>
          </a:bodyPr>
          <a:lstStyle>
            <a:lvl1pPr algn="l">
              <a:defRPr sz="4400" b="1" baseline="0">
                <a:solidFill>
                  <a:srgbClr val="152460"/>
                </a:solidFill>
              </a:defRPr>
            </a:lvl1pPr>
          </a:lstStyle>
          <a:p>
            <a:r>
              <a:rPr lang="it-IT" dirty="0" smtClean="0"/>
              <a:t>Copertina interna senza filigrana</a:t>
            </a:r>
            <a:endParaRPr lang="it-IT" dirty="0"/>
          </a:p>
        </p:txBody>
      </p:sp>
      <p:sp>
        <p:nvSpPr>
          <p:cNvPr id="3" name="Sottotitolo 2"/>
          <p:cNvSpPr>
            <a:spLocks noGrp="1"/>
          </p:cNvSpPr>
          <p:nvPr>
            <p:ph type="subTitle" idx="1" hasCustomPrompt="1"/>
          </p:nvPr>
        </p:nvSpPr>
        <p:spPr>
          <a:xfrm>
            <a:off x="685800" y="3886200"/>
            <a:ext cx="6400800" cy="1752600"/>
          </a:xfrm>
        </p:spPr>
        <p:txBody>
          <a:bodyPr/>
          <a:lstStyle>
            <a:lvl1pPr marL="0" indent="0" algn="l">
              <a:buNone/>
              <a:defRPr baseline="0">
                <a:solidFill>
                  <a:schemeClr val="tx1">
                    <a:lumMod val="75000"/>
                    <a:lumOff val="2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it-IT" dirty="0" smtClean="0"/>
              <a:t>Sottotitolo della copertina intermedia</a:t>
            </a:r>
            <a:endParaRPr lang="it-IT" dirty="0"/>
          </a:p>
        </p:txBody>
      </p:sp>
      <p:sp>
        <p:nvSpPr>
          <p:cNvPr id="8" name="Segnaposto numero diapositiva 6"/>
          <p:cNvSpPr>
            <a:spLocks noGrp="1"/>
          </p:cNvSpPr>
          <p:nvPr>
            <p:ph type="sldNum" sz="quarter" idx="12"/>
          </p:nvPr>
        </p:nvSpPr>
        <p:spPr>
          <a:xfrm>
            <a:off x="6172200" y="6391275"/>
            <a:ext cx="2819400" cy="365125"/>
          </a:xfrm>
          <a:ln>
            <a:solidFill>
              <a:srgbClr val="152460"/>
            </a:solidFill>
          </a:ln>
        </p:spPr>
        <p:txBody>
          <a:bodyPr/>
          <a:lstStyle>
            <a:lvl1pPr>
              <a:defRPr>
                <a:solidFill>
                  <a:schemeClr val="bg1"/>
                </a:solidFill>
              </a:defRPr>
            </a:lvl1pPr>
          </a:lstStyle>
          <a:p>
            <a:fld id="{91138CFF-01D2-E747-91FA-2AA6EA3958D9}" type="slidenum">
              <a:rPr lang="it-IT" smtClean="0"/>
              <a:pPr/>
              <a:t>‹n.›</a:t>
            </a:fld>
            <a:endParaRPr lang="it-IT"/>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woObj" preserve="1">
  <p:cSld name="Contenuto 2">
    <p:spTree>
      <p:nvGrpSpPr>
        <p:cNvPr id="1" name=""/>
        <p:cNvGrpSpPr/>
        <p:nvPr/>
      </p:nvGrpSpPr>
      <p:grpSpPr>
        <a:xfrm>
          <a:off x="0" y="0"/>
          <a:ext cx="0" cy="0"/>
          <a:chOff x="0" y="0"/>
          <a:chExt cx="0" cy="0"/>
        </a:xfrm>
      </p:grpSpPr>
      <p:sp>
        <p:nvSpPr>
          <p:cNvPr id="2" name="Titolo 1"/>
          <p:cNvSpPr>
            <a:spLocks noGrp="1"/>
          </p:cNvSpPr>
          <p:nvPr>
            <p:ph type="title" hasCustomPrompt="1"/>
          </p:nvPr>
        </p:nvSpPr>
        <p:spPr/>
        <p:txBody>
          <a:bodyPr/>
          <a:lstStyle>
            <a:lvl1pPr>
              <a:defRPr baseline="0"/>
            </a:lvl1pPr>
          </a:lstStyle>
          <a:p>
            <a:r>
              <a:rPr lang="it-IT" dirty="0" smtClean="0"/>
              <a:t>Slide con box doppio</a:t>
            </a:r>
            <a:endParaRPr lang="it-IT" dirty="0"/>
          </a:p>
        </p:txBody>
      </p:sp>
      <p:sp>
        <p:nvSpPr>
          <p:cNvPr id="3" name="Segnaposto contenuto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gli stili del testo dello schema</a:t>
            </a:r>
          </a:p>
          <a:p>
            <a:pPr lvl="1"/>
            <a:r>
              <a:rPr lang="it-IT" smtClean="0"/>
              <a:t>Secondo livello</a:t>
            </a:r>
          </a:p>
        </p:txBody>
      </p:sp>
      <p:sp>
        <p:nvSpPr>
          <p:cNvPr id="4" name="Segnaposto contenuto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gli stili del testo dello schema</a:t>
            </a:r>
          </a:p>
          <a:p>
            <a:pPr lvl="1"/>
            <a:r>
              <a:rPr lang="it-IT" smtClean="0"/>
              <a:t>Secondo livello</a:t>
            </a:r>
          </a:p>
        </p:txBody>
      </p:sp>
      <p:sp>
        <p:nvSpPr>
          <p:cNvPr id="8" name="Segnaposto numero diapositiva 6"/>
          <p:cNvSpPr>
            <a:spLocks noGrp="1"/>
          </p:cNvSpPr>
          <p:nvPr>
            <p:ph type="sldNum" sz="quarter" idx="12"/>
          </p:nvPr>
        </p:nvSpPr>
        <p:spPr>
          <a:xfrm>
            <a:off x="6172200" y="6391275"/>
            <a:ext cx="2819400" cy="365125"/>
          </a:xfrm>
          <a:ln>
            <a:solidFill>
              <a:srgbClr val="152460"/>
            </a:solidFill>
          </a:ln>
        </p:spPr>
        <p:txBody>
          <a:bodyPr/>
          <a:lstStyle>
            <a:lvl1pPr>
              <a:defRPr>
                <a:solidFill>
                  <a:schemeClr val="bg1"/>
                </a:solidFill>
              </a:defRPr>
            </a:lvl1pPr>
          </a:lstStyle>
          <a:p>
            <a:fld id="{91138CFF-01D2-E747-91FA-2AA6EA3958D9}" type="slidenum">
              <a:rPr lang="it-IT" smtClean="0"/>
              <a:pPr/>
              <a:t>‹n.›</a:t>
            </a:fld>
            <a:endParaRPr lang="it-IT"/>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hasCustomPrompt="1"/>
          </p:nvPr>
        </p:nvSpPr>
        <p:spPr>
          <a:xfrm>
            <a:off x="457200" y="273050"/>
            <a:ext cx="3008313" cy="1162050"/>
          </a:xfrm>
        </p:spPr>
        <p:txBody>
          <a:bodyPr anchor="b"/>
          <a:lstStyle>
            <a:lvl1pPr algn="l">
              <a:defRPr sz="2000" b="1"/>
            </a:lvl1pPr>
          </a:lstStyle>
          <a:p>
            <a:r>
              <a:rPr lang="it-IT" dirty="0" smtClean="0"/>
              <a:t>Slide con tre box</a:t>
            </a:r>
            <a:endParaRPr lang="it-IT" dirty="0"/>
          </a:p>
        </p:txBody>
      </p:sp>
      <p:sp>
        <p:nvSpPr>
          <p:cNvPr id="3" name="Segnaposto contenuto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testo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gli stili del testo dello schema</a:t>
            </a:r>
          </a:p>
        </p:txBody>
      </p:sp>
      <p:sp>
        <p:nvSpPr>
          <p:cNvPr id="9" name="Segnaposto numero diapositiva 6"/>
          <p:cNvSpPr>
            <a:spLocks noGrp="1"/>
          </p:cNvSpPr>
          <p:nvPr>
            <p:ph type="sldNum" sz="quarter" idx="12"/>
          </p:nvPr>
        </p:nvSpPr>
        <p:spPr>
          <a:xfrm>
            <a:off x="6172200" y="6391275"/>
            <a:ext cx="2819400" cy="365125"/>
          </a:xfrm>
          <a:ln>
            <a:solidFill>
              <a:srgbClr val="152460"/>
            </a:solidFill>
          </a:ln>
        </p:spPr>
        <p:txBody>
          <a:bodyPr/>
          <a:lstStyle>
            <a:lvl1pPr>
              <a:defRPr>
                <a:solidFill>
                  <a:schemeClr val="bg1"/>
                </a:solidFill>
              </a:defRPr>
            </a:lvl1pPr>
          </a:lstStyle>
          <a:p>
            <a:fld id="{91138CFF-01D2-E747-91FA-2AA6EA3958D9}" type="slidenum">
              <a:rPr lang="it-IT" smtClean="0"/>
              <a:pPr/>
              <a:t>‹n.›</a:t>
            </a:fld>
            <a:endParaRPr lang="it-IT"/>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hasCustomPrompt="1"/>
          </p:nvPr>
        </p:nvSpPr>
        <p:spPr>
          <a:xfrm>
            <a:off x="1792288" y="4800600"/>
            <a:ext cx="5486400" cy="566738"/>
          </a:xfrm>
        </p:spPr>
        <p:txBody>
          <a:bodyPr anchor="b"/>
          <a:lstStyle>
            <a:lvl1pPr algn="l">
              <a:defRPr sz="2000" b="1" baseline="0"/>
            </a:lvl1pPr>
          </a:lstStyle>
          <a:p>
            <a:r>
              <a:rPr lang="it-IT" dirty="0" smtClean="0"/>
              <a:t>Titolo dell’immagine</a:t>
            </a:r>
            <a:endParaRPr lang="it-IT" dirty="0"/>
          </a:p>
        </p:txBody>
      </p:sp>
      <p:sp>
        <p:nvSpPr>
          <p:cNvPr id="3" name="Segnaposto immagin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it-IT" smtClean="0"/>
              <a:t>Fare clic sull'icona per inserire un'immagine</a:t>
            </a:r>
            <a:endParaRPr lang="it-IT"/>
          </a:p>
        </p:txBody>
      </p:sp>
      <p:sp>
        <p:nvSpPr>
          <p:cNvPr id="4" name="Segnaposto testo 3"/>
          <p:cNvSpPr>
            <a:spLocks noGrp="1"/>
          </p:cNvSpPr>
          <p:nvPr>
            <p:ph type="body" sz="half" idx="2" hasCustomPrompt="1"/>
          </p:nvPr>
        </p:nvSpPr>
        <p:spPr>
          <a:xfrm>
            <a:off x="1792288" y="5367338"/>
            <a:ext cx="5486400" cy="804862"/>
          </a:xfrm>
        </p:spPr>
        <p:txBody>
          <a:bodyPr/>
          <a:lstStyle>
            <a:lvl1pPr marL="0" indent="0">
              <a:buNone/>
              <a:defRPr sz="1400" baseline="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dirty="0" smtClean="0"/>
              <a:t>Didascalia dell’immagine.</a:t>
            </a:r>
          </a:p>
        </p:txBody>
      </p:sp>
      <p:sp>
        <p:nvSpPr>
          <p:cNvPr id="7" name="Segnaposto numero diapositiva 6"/>
          <p:cNvSpPr>
            <a:spLocks noGrp="1"/>
          </p:cNvSpPr>
          <p:nvPr>
            <p:ph type="sldNum" sz="quarter" idx="12"/>
          </p:nvPr>
        </p:nvSpPr>
        <p:spPr>
          <a:xfrm>
            <a:off x="6172200" y="6391275"/>
            <a:ext cx="2819400" cy="365125"/>
          </a:xfrm>
          <a:ln>
            <a:solidFill>
              <a:srgbClr val="152460"/>
            </a:solidFill>
          </a:ln>
        </p:spPr>
        <p:txBody>
          <a:bodyPr/>
          <a:lstStyle>
            <a:lvl1pPr>
              <a:defRPr>
                <a:solidFill>
                  <a:schemeClr val="bg1"/>
                </a:solidFill>
              </a:defRPr>
            </a:lvl1pPr>
          </a:lstStyle>
          <a:p>
            <a:fld id="{91138CFF-01D2-E747-91FA-2AA6EA3958D9}" type="slidenum">
              <a:rPr lang="it-IT" smtClean="0"/>
              <a:pPr/>
              <a:t>‹n.›</a:t>
            </a:fld>
            <a:endParaRPr lang="it-IT"/>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3_Layout personalizzato">
    <p:spTree>
      <p:nvGrpSpPr>
        <p:cNvPr id="1" name=""/>
        <p:cNvGrpSpPr/>
        <p:nvPr/>
      </p:nvGrpSpPr>
      <p:grpSpPr>
        <a:xfrm>
          <a:off x="0" y="0"/>
          <a:ext cx="0" cy="0"/>
          <a:chOff x="0" y="0"/>
          <a:chExt cx="0" cy="0"/>
        </a:xfrm>
      </p:grpSpPr>
      <p:sp>
        <p:nvSpPr>
          <p:cNvPr id="7" name="Segnaposto immagine 6"/>
          <p:cNvSpPr>
            <a:spLocks noGrp="1"/>
          </p:cNvSpPr>
          <p:nvPr>
            <p:ph type="pic" sz="quarter" idx="10"/>
          </p:nvPr>
        </p:nvSpPr>
        <p:spPr>
          <a:xfrm>
            <a:off x="0" y="0"/>
            <a:ext cx="9144000" cy="6248400"/>
          </a:xfrm>
        </p:spPr>
        <p:txBody>
          <a:bodyPr/>
          <a:lstStyle/>
          <a:p>
            <a:r>
              <a:rPr lang="it-IT" smtClean="0"/>
              <a:t>Fare clic sull'icona per inserire un'immagine</a:t>
            </a:r>
            <a:endParaRPr lang="it-IT"/>
          </a:p>
        </p:txBody>
      </p:sp>
      <p:sp>
        <p:nvSpPr>
          <p:cNvPr id="10" name="Segnaposto testo 9"/>
          <p:cNvSpPr>
            <a:spLocks noGrp="1"/>
          </p:cNvSpPr>
          <p:nvPr>
            <p:ph type="body" sz="quarter" idx="13" hasCustomPrompt="1"/>
          </p:nvPr>
        </p:nvSpPr>
        <p:spPr>
          <a:xfrm>
            <a:off x="3048000" y="304800"/>
            <a:ext cx="5562600" cy="1219200"/>
          </a:xfrm>
        </p:spPr>
        <p:txBody>
          <a:bodyPr/>
          <a:lstStyle>
            <a:lvl1pPr marL="0" indent="0" algn="r">
              <a:buNone/>
              <a:defRPr sz="3200" b="1" baseline="0">
                <a:solidFill>
                  <a:schemeClr val="bg1"/>
                </a:solidFill>
              </a:defRPr>
            </a:lvl1pPr>
          </a:lstStyle>
          <a:p>
            <a:pPr lvl="0"/>
            <a:r>
              <a:rPr lang="it-IT" dirty="0" smtClean="0"/>
              <a:t>Titolo immagine/slide</a:t>
            </a:r>
            <a:endParaRPr lang="it-IT" dirty="0"/>
          </a:p>
        </p:txBody>
      </p:sp>
      <p:sp>
        <p:nvSpPr>
          <p:cNvPr id="11" name="Segnaposto numero diapositiva 6"/>
          <p:cNvSpPr>
            <a:spLocks noGrp="1"/>
          </p:cNvSpPr>
          <p:nvPr>
            <p:ph type="sldNum" sz="quarter" idx="12"/>
          </p:nvPr>
        </p:nvSpPr>
        <p:spPr>
          <a:xfrm>
            <a:off x="6172200" y="6391275"/>
            <a:ext cx="2819400" cy="365125"/>
          </a:xfrm>
          <a:ln>
            <a:solidFill>
              <a:srgbClr val="152460"/>
            </a:solidFill>
          </a:ln>
        </p:spPr>
        <p:txBody>
          <a:bodyPr/>
          <a:lstStyle>
            <a:lvl1pPr>
              <a:defRPr>
                <a:solidFill>
                  <a:schemeClr val="bg1"/>
                </a:solidFill>
              </a:defRPr>
            </a:lvl1pPr>
          </a:lstStyle>
          <a:p>
            <a:fld id="{91138CFF-01D2-E747-91FA-2AA6EA3958D9}" type="slidenum">
              <a:rPr lang="it-IT" smtClean="0"/>
              <a:pPr/>
              <a:t>‹n.›</a:t>
            </a:fld>
            <a:endParaRPr lang="it-IT"/>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2_Layout personalizza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stile</a:t>
            </a:r>
            <a:endParaRPr lang="it-IT" dirty="0"/>
          </a:p>
        </p:txBody>
      </p:sp>
      <p:sp>
        <p:nvSpPr>
          <p:cNvPr id="7" name="Segnaposto testo 6"/>
          <p:cNvSpPr>
            <a:spLocks noGrp="1"/>
          </p:cNvSpPr>
          <p:nvPr>
            <p:ph type="body" sz="quarter" idx="13"/>
          </p:nvPr>
        </p:nvSpPr>
        <p:spPr>
          <a:xfrm>
            <a:off x="457200" y="1676400"/>
            <a:ext cx="8229600" cy="4419600"/>
          </a:xfrm>
        </p:spPr>
        <p:txBody>
          <a:bodyPr/>
          <a:lstStyle>
            <a:lvl4pPr>
              <a:buFontTx/>
              <a:buNone/>
              <a:defRPr/>
            </a:lvl4pPr>
            <a:lvl5pPr>
              <a:buFontTx/>
              <a:buNone/>
              <a:defRPr/>
            </a:lvl5pPr>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dirty="0"/>
          </a:p>
        </p:txBody>
      </p:sp>
      <p:sp>
        <p:nvSpPr>
          <p:cNvPr id="8" name="Segnaposto numero diapositiva 6"/>
          <p:cNvSpPr>
            <a:spLocks noGrp="1"/>
          </p:cNvSpPr>
          <p:nvPr>
            <p:ph type="sldNum" sz="quarter" idx="12"/>
          </p:nvPr>
        </p:nvSpPr>
        <p:spPr>
          <a:xfrm>
            <a:off x="6172200" y="6391275"/>
            <a:ext cx="2819400" cy="365125"/>
          </a:xfrm>
          <a:ln>
            <a:solidFill>
              <a:srgbClr val="152460"/>
            </a:solidFill>
          </a:ln>
        </p:spPr>
        <p:txBody>
          <a:bodyPr/>
          <a:lstStyle>
            <a:lvl1pPr>
              <a:defRPr>
                <a:solidFill>
                  <a:schemeClr val="bg1"/>
                </a:solidFill>
              </a:defRPr>
            </a:lvl1pPr>
          </a:lstStyle>
          <a:p>
            <a:fld id="{91138CFF-01D2-E747-91FA-2AA6EA3958D9}" type="slidenum">
              <a:rPr lang="it-IT" smtClean="0"/>
              <a:pPr/>
              <a:t>‹n.›</a:t>
            </a:fld>
            <a:endParaRPr lang="it-IT"/>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1_Diapositiva titolo">
    <p:spTree>
      <p:nvGrpSpPr>
        <p:cNvPr id="1" name=""/>
        <p:cNvGrpSpPr/>
        <p:nvPr/>
      </p:nvGrpSpPr>
      <p:grpSpPr>
        <a:xfrm>
          <a:off x="0" y="0"/>
          <a:ext cx="0" cy="0"/>
          <a:chOff x="0" y="0"/>
          <a:chExt cx="0" cy="0"/>
        </a:xfrm>
      </p:grpSpPr>
      <p:sp>
        <p:nvSpPr>
          <p:cNvPr id="2" name="Titolo 1"/>
          <p:cNvSpPr>
            <a:spLocks noGrp="1"/>
          </p:cNvSpPr>
          <p:nvPr>
            <p:ph type="ctrTitle" hasCustomPrompt="1"/>
          </p:nvPr>
        </p:nvSpPr>
        <p:spPr>
          <a:xfrm>
            <a:off x="685800" y="2416175"/>
            <a:ext cx="7772400" cy="1470025"/>
          </a:xfrm>
        </p:spPr>
        <p:txBody>
          <a:bodyPr>
            <a:normAutofit/>
          </a:bodyPr>
          <a:lstStyle>
            <a:lvl1pPr algn="l">
              <a:defRPr sz="4400" b="1" baseline="0">
                <a:solidFill>
                  <a:srgbClr val="152460"/>
                </a:solidFill>
              </a:defRPr>
            </a:lvl1pPr>
          </a:lstStyle>
          <a:p>
            <a:r>
              <a:rPr lang="it-IT" dirty="0" smtClean="0"/>
              <a:t>Copertina interna</a:t>
            </a:r>
            <a:endParaRPr lang="it-IT" dirty="0"/>
          </a:p>
        </p:txBody>
      </p:sp>
      <p:sp>
        <p:nvSpPr>
          <p:cNvPr id="3" name="Sottotitolo 2"/>
          <p:cNvSpPr>
            <a:spLocks noGrp="1"/>
          </p:cNvSpPr>
          <p:nvPr>
            <p:ph type="subTitle" idx="1" hasCustomPrompt="1"/>
          </p:nvPr>
        </p:nvSpPr>
        <p:spPr>
          <a:xfrm>
            <a:off x="685800" y="3886200"/>
            <a:ext cx="6400800" cy="1752600"/>
          </a:xfrm>
        </p:spPr>
        <p:txBody>
          <a:bodyPr/>
          <a:lstStyle>
            <a:lvl1pPr marL="0" indent="0" algn="l">
              <a:buNone/>
              <a:defRPr baseline="0">
                <a:solidFill>
                  <a:schemeClr val="tx1">
                    <a:lumMod val="75000"/>
                    <a:lumOff val="2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it-IT" dirty="0" smtClean="0"/>
              <a:t>Sottotitolo della copertina intermedia</a:t>
            </a:r>
            <a:endParaRPr lang="it-IT" dirty="0"/>
          </a:p>
        </p:txBody>
      </p:sp>
      <p:sp>
        <p:nvSpPr>
          <p:cNvPr id="5" name="Segnaposto numero diapositiva 6"/>
          <p:cNvSpPr>
            <a:spLocks noGrp="1"/>
          </p:cNvSpPr>
          <p:nvPr>
            <p:ph type="sldNum" sz="quarter" idx="12"/>
          </p:nvPr>
        </p:nvSpPr>
        <p:spPr>
          <a:xfrm>
            <a:off x="6172200" y="6391275"/>
            <a:ext cx="2819400" cy="365125"/>
          </a:xfrm>
          <a:ln>
            <a:solidFill>
              <a:srgbClr val="152460"/>
            </a:solidFill>
          </a:ln>
        </p:spPr>
        <p:txBody>
          <a:bodyPr/>
          <a:lstStyle>
            <a:lvl1pPr>
              <a:defRPr>
                <a:solidFill>
                  <a:schemeClr val="bg1"/>
                </a:solidFill>
              </a:defRPr>
            </a:lvl1pPr>
          </a:lstStyle>
          <a:p>
            <a:fld id="{91138CFF-01D2-E747-91FA-2AA6EA3958D9}" type="slidenum">
              <a:rPr lang="it-IT" smtClean="0"/>
              <a:pPr/>
              <a:t>‹n.›</a:t>
            </a:fld>
            <a:endParaRPr lang="it-IT"/>
          </a:p>
        </p:txBody>
      </p:sp>
      <p:pic>
        <p:nvPicPr>
          <p:cNvPr id="6" name="Immagine 5" descr="Logo_UniBG_BLU_trasparenza-03.png"/>
          <p:cNvPicPr>
            <a:picLocks noChangeAspect="1"/>
          </p:cNvPicPr>
          <p:nvPr/>
        </p:nvPicPr>
        <p:blipFill>
          <a:blip r:embed="rId2">
            <a:alphaModFix amt="10000"/>
          </a:blip>
          <a:stretch>
            <a:fillRect/>
          </a:stretch>
        </p:blipFill>
        <p:spPr>
          <a:xfrm>
            <a:off x="2971800" y="914400"/>
            <a:ext cx="7860792" cy="7921886"/>
          </a:xfrm>
          <a:prstGeom prst="rect">
            <a:avLst/>
          </a:prstGeom>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1_Layout personalizzato">
    <p:spTree>
      <p:nvGrpSpPr>
        <p:cNvPr id="1" name=""/>
        <p:cNvGrpSpPr/>
        <p:nvPr/>
      </p:nvGrpSpPr>
      <p:grpSpPr>
        <a:xfrm>
          <a:off x="0" y="0"/>
          <a:ext cx="0" cy="0"/>
          <a:chOff x="0" y="0"/>
          <a:chExt cx="0" cy="0"/>
        </a:xfrm>
      </p:grpSpPr>
      <p:sp>
        <p:nvSpPr>
          <p:cNvPr id="2" name="Titolo 1"/>
          <p:cNvSpPr>
            <a:spLocks noGrp="1"/>
          </p:cNvSpPr>
          <p:nvPr>
            <p:ph type="title" hasCustomPrompt="1"/>
          </p:nvPr>
        </p:nvSpPr>
        <p:spPr/>
        <p:txBody>
          <a:bodyPr>
            <a:noAutofit/>
          </a:bodyPr>
          <a:lstStyle>
            <a:lvl1pPr>
              <a:defRPr sz="3600"/>
            </a:lvl1pPr>
          </a:lstStyle>
          <a:p>
            <a:r>
              <a:rPr lang="it-IT" dirty="0" smtClean="0"/>
              <a:t>Titolo slide con immagine singola</a:t>
            </a:r>
            <a:endParaRPr lang="it-IT" dirty="0"/>
          </a:p>
        </p:txBody>
      </p:sp>
      <p:sp>
        <p:nvSpPr>
          <p:cNvPr id="8" name="Segnaposto immagine 6"/>
          <p:cNvSpPr>
            <a:spLocks noGrp="1"/>
          </p:cNvSpPr>
          <p:nvPr>
            <p:ph type="pic" sz="quarter" idx="11"/>
          </p:nvPr>
        </p:nvSpPr>
        <p:spPr>
          <a:xfrm>
            <a:off x="4876800" y="1752600"/>
            <a:ext cx="3810000" cy="3810000"/>
          </a:xfrm>
        </p:spPr>
        <p:txBody>
          <a:bodyPr/>
          <a:lstStyle>
            <a:lvl1pPr>
              <a:defRPr>
                <a:solidFill>
                  <a:schemeClr val="tx1">
                    <a:lumMod val="85000"/>
                    <a:lumOff val="15000"/>
                  </a:schemeClr>
                </a:solidFill>
              </a:defRPr>
            </a:lvl1pPr>
          </a:lstStyle>
          <a:p>
            <a:r>
              <a:rPr lang="it-IT" smtClean="0"/>
              <a:t>Fare clic sull'icona per inserire un'immagine</a:t>
            </a:r>
            <a:endParaRPr lang="it-IT" dirty="0"/>
          </a:p>
        </p:txBody>
      </p:sp>
      <p:sp>
        <p:nvSpPr>
          <p:cNvPr id="10" name="Segnaposto testo 9"/>
          <p:cNvSpPr>
            <a:spLocks noGrp="1"/>
          </p:cNvSpPr>
          <p:nvPr>
            <p:ph type="body" sz="quarter" idx="12" hasCustomPrompt="1"/>
          </p:nvPr>
        </p:nvSpPr>
        <p:spPr>
          <a:xfrm>
            <a:off x="457200" y="1752600"/>
            <a:ext cx="4038600" cy="3810000"/>
          </a:xfrm>
        </p:spPr>
        <p:txBody>
          <a:bodyPr>
            <a:normAutofit/>
          </a:bodyPr>
          <a:lstStyle>
            <a:lvl1pPr marL="342900" marR="0" indent="-342900" algn="l" defTabSz="457200" rtl="0" eaLnBrk="1" fontAlgn="auto" latinLnBrk="0" hangingPunct="1">
              <a:lnSpc>
                <a:spcPct val="100000"/>
              </a:lnSpc>
              <a:spcBef>
                <a:spcPts val="0"/>
              </a:spcBef>
              <a:spcAft>
                <a:spcPts val="0"/>
              </a:spcAft>
              <a:buClr>
                <a:srgbClr val="152460"/>
              </a:buClr>
              <a:buSzPct val="122000"/>
              <a:buFont typeface="Arial"/>
              <a:buNone/>
              <a:tabLst/>
              <a:defRPr lang="it-IT" sz="1100" baseline="0" smtClean="0">
                <a:solidFill>
                  <a:schemeClr val="tx1">
                    <a:lumMod val="85000"/>
                    <a:lumOff val="15000"/>
                  </a:schemeClr>
                </a:solidFill>
              </a:defRPr>
            </a:lvl1pPr>
          </a:lstStyle>
          <a:p>
            <a:pPr marL="342900" marR="0" lvl="0" indent="-342900" algn="l" defTabSz="457200" rtl="0" eaLnBrk="1" fontAlgn="auto" latinLnBrk="0" hangingPunct="1">
              <a:lnSpc>
                <a:spcPct val="100000"/>
              </a:lnSpc>
              <a:spcBef>
                <a:spcPct val="20000"/>
              </a:spcBef>
              <a:spcAft>
                <a:spcPts val="0"/>
              </a:spcAft>
              <a:buClr>
                <a:srgbClr val="152460"/>
              </a:buClr>
              <a:buSzPct val="122000"/>
              <a:buFont typeface="Arial"/>
              <a:buNone/>
              <a:tabLst/>
              <a:defRPr/>
            </a:pPr>
            <a:r>
              <a:rPr lang="it-IT" sz="2000" dirty="0" err="1" smtClean="0"/>
              <a:t>Lorem</a:t>
            </a:r>
            <a:r>
              <a:rPr lang="it-IT" sz="2000" dirty="0" smtClean="0"/>
              <a:t> </a:t>
            </a:r>
            <a:r>
              <a:rPr lang="it-IT" sz="2000" dirty="0" err="1" smtClean="0"/>
              <a:t>ipsum</a:t>
            </a:r>
            <a:r>
              <a:rPr lang="it-IT" sz="2000" dirty="0" smtClean="0"/>
              <a:t> dolor sit </a:t>
            </a:r>
            <a:r>
              <a:rPr lang="it-IT" sz="2000" dirty="0" err="1" smtClean="0"/>
              <a:t>amet</a:t>
            </a:r>
            <a:r>
              <a:rPr lang="it-IT" sz="2000" dirty="0" smtClean="0"/>
              <a:t>,</a:t>
            </a:r>
          </a:p>
          <a:p>
            <a:pPr marL="342900" marR="0" lvl="0" indent="-342900" algn="l" defTabSz="457200" rtl="0" eaLnBrk="1" fontAlgn="auto" latinLnBrk="0" hangingPunct="1">
              <a:lnSpc>
                <a:spcPct val="100000"/>
              </a:lnSpc>
              <a:spcBef>
                <a:spcPct val="20000"/>
              </a:spcBef>
              <a:spcAft>
                <a:spcPts val="0"/>
              </a:spcAft>
              <a:buClr>
                <a:srgbClr val="152460"/>
              </a:buClr>
              <a:buSzPct val="122000"/>
              <a:buFont typeface="Arial"/>
              <a:buNone/>
              <a:tabLst/>
              <a:defRPr/>
            </a:pPr>
            <a:r>
              <a:rPr lang="it-IT" sz="2000" dirty="0" err="1" smtClean="0"/>
              <a:t>consectetur</a:t>
            </a:r>
            <a:r>
              <a:rPr lang="it-IT" sz="2000" dirty="0" smtClean="0"/>
              <a:t> </a:t>
            </a:r>
            <a:r>
              <a:rPr lang="it-IT" sz="2000" dirty="0" err="1" smtClean="0"/>
              <a:t>adipiscing</a:t>
            </a:r>
            <a:r>
              <a:rPr lang="it-IT" sz="2000" dirty="0" smtClean="0"/>
              <a:t> </a:t>
            </a:r>
            <a:r>
              <a:rPr lang="it-IT" sz="2000" dirty="0" err="1" smtClean="0"/>
              <a:t>elit</a:t>
            </a:r>
            <a:r>
              <a:rPr lang="it-IT" sz="2000" dirty="0" smtClean="0"/>
              <a:t>,</a:t>
            </a:r>
          </a:p>
          <a:p>
            <a:pPr marL="342900" marR="0" lvl="0" indent="-342900" algn="l" defTabSz="457200" rtl="0" eaLnBrk="1" fontAlgn="auto" latinLnBrk="0" hangingPunct="1">
              <a:lnSpc>
                <a:spcPct val="100000"/>
              </a:lnSpc>
              <a:spcBef>
                <a:spcPct val="20000"/>
              </a:spcBef>
              <a:spcAft>
                <a:spcPts val="0"/>
              </a:spcAft>
              <a:buClr>
                <a:srgbClr val="152460"/>
              </a:buClr>
              <a:buSzPct val="122000"/>
              <a:buFont typeface="Arial"/>
              <a:buNone/>
              <a:tabLst/>
              <a:defRPr/>
            </a:pPr>
            <a:r>
              <a:rPr lang="it-IT" sz="2000" dirty="0" err="1" smtClean="0"/>
              <a:t>sed</a:t>
            </a:r>
            <a:r>
              <a:rPr lang="it-IT" sz="2000" dirty="0" smtClean="0"/>
              <a:t> do </a:t>
            </a:r>
            <a:r>
              <a:rPr lang="it-IT" sz="2000" dirty="0" err="1" smtClean="0"/>
              <a:t>eiusmod</a:t>
            </a:r>
            <a:r>
              <a:rPr lang="it-IT" sz="2000" dirty="0" smtClean="0"/>
              <a:t> </a:t>
            </a:r>
            <a:r>
              <a:rPr lang="it-IT" sz="2000" dirty="0" err="1" smtClean="0"/>
              <a:t>tempor</a:t>
            </a:r>
            <a:endParaRPr lang="it-IT" sz="2000" dirty="0" smtClean="0"/>
          </a:p>
          <a:p>
            <a:pPr marL="342900" marR="0" lvl="0" indent="-342900" algn="l" defTabSz="457200" rtl="0" eaLnBrk="1" fontAlgn="auto" latinLnBrk="0" hangingPunct="1">
              <a:lnSpc>
                <a:spcPct val="100000"/>
              </a:lnSpc>
              <a:spcBef>
                <a:spcPct val="20000"/>
              </a:spcBef>
              <a:spcAft>
                <a:spcPts val="0"/>
              </a:spcAft>
              <a:buClr>
                <a:srgbClr val="152460"/>
              </a:buClr>
              <a:buSzPct val="122000"/>
              <a:buFont typeface="Arial"/>
              <a:buNone/>
              <a:tabLst/>
              <a:defRPr/>
            </a:pPr>
            <a:r>
              <a:rPr lang="it-IT" sz="2000" dirty="0" err="1" smtClean="0"/>
              <a:t>incididunt</a:t>
            </a:r>
            <a:r>
              <a:rPr lang="it-IT" sz="2000" dirty="0" smtClean="0"/>
              <a:t> </a:t>
            </a:r>
            <a:r>
              <a:rPr lang="it-IT" sz="2000" dirty="0" err="1" smtClean="0"/>
              <a:t>ut</a:t>
            </a:r>
            <a:r>
              <a:rPr lang="it-IT" sz="2000" dirty="0" smtClean="0"/>
              <a:t> </a:t>
            </a:r>
            <a:r>
              <a:rPr lang="it-IT" sz="2000" dirty="0" err="1" smtClean="0"/>
              <a:t>labore</a:t>
            </a:r>
            <a:r>
              <a:rPr lang="it-IT" sz="2000" dirty="0" smtClean="0"/>
              <a:t> </a:t>
            </a:r>
            <a:r>
              <a:rPr lang="it-IT" sz="2000" dirty="0" err="1" smtClean="0"/>
              <a:t>et</a:t>
            </a:r>
            <a:r>
              <a:rPr lang="it-IT" sz="2000" dirty="0" smtClean="0"/>
              <a:t> dolore</a:t>
            </a:r>
          </a:p>
          <a:p>
            <a:pPr marL="342900" marR="0" lvl="0" indent="-342900" algn="l" defTabSz="457200" rtl="0" eaLnBrk="1" fontAlgn="auto" latinLnBrk="0" hangingPunct="1">
              <a:lnSpc>
                <a:spcPct val="100000"/>
              </a:lnSpc>
              <a:spcBef>
                <a:spcPct val="20000"/>
              </a:spcBef>
              <a:spcAft>
                <a:spcPts val="0"/>
              </a:spcAft>
              <a:buClr>
                <a:srgbClr val="152460"/>
              </a:buClr>
              <a:buSzPct val="122000"/>
              <a:buFont typeface="Arial"/>
              <a:buNone/>
              <a:tabLst/>
              <a:defRPr/>
            </a:pPr>
            <a:endParaRPr lang="it-IT" dirty="0"/>
          </a:p>
        </p:txBody>
      </p:sp>
      <p:sp>
        <p:nvSpPr>
          <p:cNvPr id="9" name="Segnaposto numero diapositiva 6"/>
          <p:cNvSpPr>
            <a:spLocks noGrp="1"/>
          </p:cNvSpPr>
          <p:nvPr>
            <p:ph type="sldNum" sz="quarter" idx="13"/>
          </p:nvPr>
        </p:nvSpPr>
        <p:spPr>
          <a:xfrm>
            <a:off x="6172200" y="6391275"/>
            <a:ext cx="2819400" cy="365125"/>
          </a:xfrm>
          <a:ln>
            <a:solidFill>
              <a:srgbClr val="152460"/>
            </a:solidFill>
          </a:ln>
        </p:spPr>
        <p:txBody>
          <a:bodyPr/>
          <a:lstStyle>
            <a:lvl1pPr>
              <a:defRPr>
                <a:solidFill>
                  <a:schemeClr val="bg1"/>
                </a:solidFill>
              </a:defRPr>
            </a:lvl1pPr>
          </a:lstStyle>
          <a:p>
            <a:fld id="{91138CFF-01D2-E747-91FA-2AA6EA3958D9}" type="slidenum">
              <a:rPr lang="it-IT" smtClean="0"/>
              <a:pPr/>
              <a:t>‹n.›</a:t>
            </a:fld>
            <a:endParaRPr lang="it-IT"/>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Layout personalizzato">
    <p:spTree>
      <p:nvGrpSpPr>
        <p:cNvPr id="1" name=""/>
        <p:cNvGrpSpPr/>
        <p:nvPr/>
      </p:nvGrpSpPr>
      <p:grpSpPr>
        <a:xfrm>
          <a:off x="0" y="0"/>
          <a:ext cx="0" cy="0"/>
          <a:chOff x="0" y="0"/>
          <a:chExt cx="0" cy="0"/>
        </a:xfrm>
      </p:grpSpPr>
      <p:sp>
        <p:nvSpPr>
          <p:cNvPr id="2" name="Titolo 1"/>
          <p:cNvSpPr>
            <a:spLocks noGrp="1"/>
          </p:cNvSpPr>
          <p:nvPr>
            <p:ph type="title" hasCustomPrompt="1"/>
          </p:nvPr>
        </p:nvSpPr>
        <p:spPr/>
        <p:txBody>
          <a:bodyPr>
            <a:noAutofit/>
          </a:bodyPr>
          <a:lstStyle>
            <a:lvl1pPr>
              <a:defRPr sz="3600"/>
            </a:lvl1pPr>
          </a:lstStyle>
          <a:p>
            <a:r>
              <a:rPr lang="it-IT" dirty="0" smtClean="0"/>
              <a:t>Titolo slide con immagine doppia</a:t>
            </a:r>
            <a:endParaRPr lang="it-IT" dirty="0"/>
          </a:p>
        </p:txBody>
      </p:sp>
      <p:sp>
        <p:nvSpPr>
          <p:cNvPr id="7" name="Segnaposto immagine 6"/>
          <p:cNvSpPr>
            <a:spLocks noGrp="1"/>
          </p:cNvSpPr>
          <p:nvPr>
            <p:ph type="pic" sz="quarter" idx="10"/>
          </p:nvPr>
        </p:nvSpPr>
        <p:spPr>
          <a:xfrm>
            <a:off x="4953000" y="1752600"/>
            <a:ext cx="3733800" cy="1866900"/>
          </a:xfrm>
        </p:spPr>
        <p:txBody>
          <a:bodyPr/>
          <a:lstStyle/>
          <a:p>
            <a:r>
              <a:rPr lang="it-IT" smtClean="0"/>
              <a:t>Fare clic sull'icona per inserire un'immagine</a:t>
            </a:r>
            <a:endParaRPr lang="it-IT" dirty="0"/>
          </a:p>
        </p:txBody>
      </p:sp>
      <p:sp>
        <p:nvSpPr>
          <p:cNvPr id="8" name="Segnaposto immagine 6"/>
          <p:cNvSpPr>
            <a:spLocks noGrp="1"/>
          </p:cNvSpPr>
          <p:nvPr>
            <p:ph type="pic" sz="quarter" idx="11"/>
          </p:nvPr>
        </p:nvSpPr>
        <p:spPr>
          <a:xfrm>
            <a:off x="4953000" y="3962400"/>
            <a:ext cx="3733800" cy="1866900"/>
          </a:xfrm>
        </p:spPr>
        <p:txBody>
          <a:bodyPr/>
          <a:lstStyle/>
          <a:p>
            <a:r>
              <a:rPr lang="it-IT" smtClean="0"/>
              <a:t>Fare clic sull'icona per inserire un'immagine</a:t>
            </a:r>
            <a:endParaRPr lang="it-IT" dirty="0"/>
          </a:p>
        </p:txBody>
      </p:sp>
      <p:sp>
        <p:nvSpPr>
          <p:cNvPr id="10" name="Segnaposto testo 9"/>
          <p:cNvSpPr>
            <a:spLocks noGrp="1"/>
          </p:cNvSpPr>
          <p:nvPr>
            <p:ph type="body" sz="quarter" idx="12" hasCustomPrompt="1"/>
          </p:nvPr>
        </p:nvSpPr>
        <p:spPr>
          <a:xfrm>
            <a:off x="457200" y="1752600"/>
            <a:ext cx="4038600" cy="1866900"/>
          </a:xfrm>
        </p:spPr>
        <p:txBody>
          <a:bodyPr>
            <a:normAutofit/>
          </a:bodyPr>
          <a:lstStyle>
            <a:lvl1pPr marL="342900" marR="0" indent="-342900" algn="l" defTabSz="457200" rtl="0" eaLnBrk="1" fontAlgn="auto" latinLnBrk="0" hangingPunct="1">
              <a:lnSpc>
                <a:spcPct val="100000"/>
              </a:lnSpc>
              <a:spcBef>
                <a:spcPts val="0"/>
              </a:spcBef>
              <a:spcAft>
                <a:spcPts val="0"/>
              </a:spcAft>
              <a:buClr>
                <a:srgbClr val="152460"/>
              </a:buClr>
              <a:buSzPct val="122000"/>
              <a:buFont typeface="Arial"/>
              <a:buChar char="•"/>
              <a:tabLst/>
              <a:defRPr lang="it-IT" sz="1100" baseline="0" smtClean="0">
                <a:solidFill>
                  <a:schemeClr val="tx1">
                    <a:lumMod val="85000"/>
                    <a:lumOff val="15000"/>
                  </a:schemeClr>
                </a:solidFill>
              </a:defRPr>
            </a:lvl1pPr>
          </a:lstStyle>
          <a:p>
            <a:pPr marL="342900" marR="0" lvl="0" indent="-342900" algn="l" defTabSz="457200" rtl="0" eaLnBrk="1" fontAlgn="auto" latinLnBrk="0" hangingPunct="1">
              <a:lnSpc>
                <a:spcPct val="100000"/>
              </a:lnSpc>
              <a:spcBef>
                <a:spcPct val="20000"/>
              </a:spcBef>
              <a:spcAft>
                <a:spcPts val="0"/>
              </a:spcAft>
              <a:buClr>
                <a:srgbClr val="152460"/>
              </a:buClr>
              <a:buSzPct val="122000"/>
              <a:buFont typeface="Arial"/>
              <a:buNone/>
              <a:tabLst/>
              <a:defRPr/>
            </a:pPr>
            <a:r>
              <a:rPr lang="it-IT" sz="2000" dirty="0" err="1" smtClean="0"/>
              <a:t>Lorem</a:t>
            </a:r>
            <a:r>
              <a:rPr lang="it-IT" sz="2000" dirty="0" smtClean="0"/>
              <a:t> </a:t>
            </a:r>
            <a:r>
              <a:rPr lang="it-IT" sz="2000" dirty="0" err="1" smtClean="0"/>
              <a:t>ipsum</a:t>
            </a:r>
            <a:r>
              <a:rPr lang="it-IT" sz="2000" dirty="0" smtClean="0"/>
              <a:t> dolor sit </a:t>
            </a:r>
            <a:r>
              <a:rPr lang="it-IT" sz="2000" dirty="0" err="1" smtClean="0"/>
              <a:t>amet</a:t>
            </a:r>
            <a:r>
              <a:rPr lang="it-IT" sz="2000" dirty="0" smtClean="0"/>
              <a:t>,</a:t>
            </a:r>
          </a:p>
          <a:p>
            <a:pPr marL="342900" marR="0" lvl="0" indent="-342900" algn="l" defTabSz="457200" rtl="0" eaLnBrk="1" fontAlgn="auto" latinLnBrk="0" hangingPunct="1">
              <a:lnSpc>
                <a:spcPct val="100000"/>
              </a:lnSpc>
              <a:spcBef>
                <a:spcPct val="20000"/>
              </a:spcBef>
              <a:spcAft>
                <a:spcPts val="0"/>
              </a:spcAft>
              <a:buClr>
                <a:srgbClr val="152460"/>
              </a:buClr>
              <a:buSzPct val="122000"/>
              <a:tabLst/>
              <a:defRPr/>
            </a:pPr>
            <a:r>
              <a:rPr lang="it-IT" sz="2000" dirty="0" err="1" smtClean="0"/>
              <a:t>consectetur</a:t>
            </a:r>
            <a:r>
              <a:rPr lang="it-IT" sz="2000" dirty="0" smtClean="0"/>
              <a:t> </a:t>
            </a:r>
            <a:r>
              <a:rPr lang="it-IT" sz="2000" dirty="0" err="1" smtClean="0"/>
              <a:t>adipiscing</a:t>
            </a:r>
            <a:r>
              <a:rPr lang="it-IT" sz="2000" dirty="0" smtClean="0"/>
              <a:t> </a:t>
            </a:r>
            <a:r>
              <a:rPr lang="it-IT" sz="2000" dirty="0" err="1" smtClean="0"/>
              <a:t>elit</a:t>
            </a:r>
            <a:r>
              <a:rPr lang="it-IT" sz="2000" dirty="0" smtClean="0"/>
              <a:t>,</a:t>
            </a:r>
          </a:p>
          <a:p>
            <a:pPr marL="342900" marR="0" lvl="0" indent="-342900" algn="l" defTabSz="457200" rtl="0" eaLnBrk="1" fontAlgn="auto" latinLnBrk="0" hangingPunct="1">
              <a:lnSpc>
                <a:spcPct val="100000"/>
              </a:lnSpc>
              <a:spcBef>
                <a:spcPct val="20000"/>
              </a:spcBef>
              <a:spcAft>
                <a:spcPts val="0"/>
              </a:spcAft>
              <a:buClr>
                <a:srgbClr val="152460"/>
              </a:buClr>
              <a:buSzPct val="122000"/>
              <a:tabLst/>
              <a:defRPr/>
            </a:pPr>
            <a:r>
              <a:rPr lang="it-IT" sz="2000" dirty="0" err="1" smtClean="0"/>
              <a:t>sed</a:t>
            </a:r>
            <a:r>
              <a:rPr lang="it-IT" sz="2000" dirty="0" smtClean="0"/>
              <a:t> do </a:t>
            </a:r>
            <a:r>
              <a:rPr lang="it-IT" sz="2000" dirty="0" err="1" smtClean="0"/>
              <a:t>eiusmod</a:t>
            </a:r>
            <a:r>
              <a:rPr lang="it-IT" sz="2000" dirty="0" smtClean="0"/>
              <a:t> </a:t>
            </a:r>
            <a:r>
              <a:rPr lang="it-IT" sz="2000" dirty="0" err="1" smtClean="0"/>
              <a:t>tempor</a:t>
            </a:r>
            <a:endParaRPr lang="it-IT" sz="2000" dirty="0" smtClean="0"/>
          </a:p>
          <a:p>
            <a:pPr marL="342900" marR="0" lvl="0" indent="-342900" algn="l" defTabSz="457200" rtl="0" eaLnBrk="1" fontAlgn="auto" latinLnBrk="0" hangingPunct="1">
              <a:lnSpc>
                <a:spcPct val="100000"/>
              </a:lnSpc>
              <a:spcBef>
                <a:spcPct val="20000"/>
              </a:spcBef>
              <a:spcAft>
                <a:spcPts val="0"/>
              </a:spcAft>
              <a:buClr>
                <a:srgbClr val="152460"/>
              </a:buClr>
              <a:buSzPct val="122000"/>
              <a:tabLst/>
              <a:defRPr/>
            </a:pPr>
            <a:r>
              <a:rPr lang="it-IT" sz="2000" dirty="0" err="1" smtClean="0"/>
              <a:t>incididunt</a:t>
            </a:r>
            <a:r>
              <a:rPr lang="it-IT" sz="2000" dirty="0" smtClean="0"/>
              <a:t> </a:t>
            </a:r>
            <a:r>
              <a:rPr lang="it-IT" sz="2000" dirty="0" err="1" smtClean="0"/>
              <a:t>ut</a:t>
            </a:r>
            <a:r>
              <a:rPr lang="it-IT" sz="2000" dirty="0" smtClean="0"/>
              <a:t> </a:t>
            </a:r>
            <a:r>
              <a:rPr lang="it-IT" sz="2000" dirty="0" err="1" smtClean="0"/>
              <a:t>labore</a:t>
            </a:r>
            <a:r>
              <a:rPr lang="it-IT" sz="2000" dirty="0" smtClean="0"/>
              <a:t> </a:t>
            </a:r>
            <a:r>
              <a:rPr lang="it-IT" sz="2000" dirty="0" err="1" smtClean="0"/>
              <a:t>et</a:t>
            </a:r>
            <a:r>
              <a:rPr lang="it-IT" sz="2000" dirty="0" smtClean="0"/>
              <a:t> dolore</a:t>
            </a:r>
          </a:p>
          <a:p>
            <a:pPr marL="342900" marR="0" lvl="0" indent="-342900" algn="l" defTabSz="457200" rtl="0" eaLnBrk="1" fontAlgn="auto" latinLnBrk="0" hangingPunct="1">
              <a:lnSpc>
                <a:spcPct val="100000"/>
              </a:lnSpc>
              <a:spcBef>
                <a:spcPct val="20000"/>
              </a:spcBef>
              <a:spcAft>
                <a:spcPts val="0"/>
              </a:spcAft>
              <a:buClr>
                <a:srgbClr val="152460"/>
              </a:buClr>
              <a:buSzPct val="122000"/>
              <a:tabLst/>
              <a:defRPr/>
            </a:pPr>
            <a:endParaRPr lang="it-IT" dirty="0"/>
          </a:p>
        </p:txBody>
      </p:sp>
      <p:sp>
        <p:nvSpPr>
          <p:cNvPr id="12" name="Segnaposto testo 9"/>
          <p:cNvSpPr>
            <a:spLocks noGrp="1"/>
          </p:cNvSpPr>
          <p:nvPr>
            <p:ph type="body" sz="quarter" idx="13" hasCustomPrompt="1"/>
          </p:nvPr>
        </p:nvSpPr>
        <p:spPr>
          <a:xfrm>
            <a:off x="457200" y="3962400"/>
            <a:ext cx="4038600" cy="1866900"/>
          </a:xfrm>
        </p:spPr>
        <p:txBody>
          <a:bodyPr>
            <a:normAutofit/>
          </a:bodyPr>
          <a:lstStyle>
            <a:lvl1pPr marL="342900" marR="0" indent="-342900" algn="l" defTabSz="457200" rtl="0" eaLnBrk="1" fontAlgn="auto" latinLnBrk="0" hangingPunct="1">
              <a:lnSpc>
                <a:spcPct val="100000"/>
              </a:lnSpc>
              <a:spcBef>
                <a:spcPts val="0"/>
              </a:spcBef>
              <a:spcAft>
                <a:spcPts val="0"/>
              </a:spcAft>
              <a:buClr>
                <a:srgbClr val="152460"/>
              </a:buClr>
              <a:buSzPct val="122000"/>
              <a:buFont typeface="Arial"/>
              <a:buNone/>
              <a:tabLst/>
              <a:defRPr lang="it-IT" sz="1100" baseline="0" smtClean="0">
                <a:solidFill>
                  <a:schemeClr val="tx1">
                    <a:lumMod val="85000"/>
                    <a:lumOff val="15000"/>
                  </a:schemeClr>
                </a:solidFill>
              </a:defRPr>
            </a:lvl1pPr>
          </a:lstStyle>
          <a:p>
            <a:pPr marL="342900" marR="0" lvl="0" indent="-342900" algn="l" defTabSz="457200" rtl="0" eaLnBrk="1" fontAlgn="auto" latinLnBrk="0" hangingPunct="1">
              <a:lnSpc>
                <a:spcPct val="100000"/>
              </a:lnSpc>
              <a:spcBef>
                <a:spcPct val="20000"/>
              </a:spcBef>
              <a:spcAft>
                <a:spcPts val="0"/>
              </a:spcAft>
              <a:buClr>
                <a:srgbClr val="152460"/>
              </a:buClr>
              <a:buSzPct val="122000"/>
              <a:buFont typeface="Arial"/>
              <a:buNone/>
              <a:tabLst/>
              <a:defRPr/>
            </a:pPr>
            <a:r>
              <a:rPr lang="it-IT" sz="2000" dirty="0" err="1" smtClean="0"/>
              <a:t>Lorem</a:t>
            </a:r>
            <a:r>
              <a:rPr lang="it-IT" sz="2000" dirty="0" smtClean="0"/>
              <a:t> </a:t>
            </a:r>
            <a:r>
              <a:rPr lang="it-IT" sz="2000" dirty="0" err="1" smtClean="0"/>
              <a:t>ipsum</a:t>
            </a:r>
            <a:r>
              <a:rPr lang="it-IT" sz="2000" dirty="0" smtClean="0"/>
              <a:t> dolor sit </a:t>
            </a:r>
            <a:r>
              <a:rPr lang="it-IT" sz="2000" dirty="0" err="1" smtClean="0"/>
              <a:t>amet</a:t>
            </a:r>
            <a:r>
              <a:rPr lang="it-IT" sz="2000" dirty="0" smtClean="0"/>
              <a:t>,</a:t>
            </a:r>
          </a:p>
          <a:p>
            <a:pPr marL="342900" marR="0" lvl="0" indent="-342900" algn="l" defTabSz="457200" rtl="0" eaLnBrk="1" fontAlgn="auto" latinLnBrk="0" hangingPunct="1">
              <a:lnSpc>
                <a:spcPct val="100000"/>
              </a:lnSpc>
              <a:spcBef>
                <a:spcPct val="20000"/>
              </a:spcBef>
              <a:spcAft>
                <a:spcPts val="0"/>
              </a:spcAft>
              <a:buClr>
                <a:srgbClr val="152460"/>
              </a:buClr>
              <a:buSzPct val="122000"/>
              <a:buFont typeface="Arial"/>
              <a:buNone/>
              <a:tabLst/>
              <a:defRPr/>
            </a:pPr>
            <a:r>
              <a:rPr lang="it-IT" sz="2000" dirty="0" err="1" smtClean="0"/>
              <a:t>consectetur</a:t>
            </a:r>
            <a:r>
              <a:rPr lang="it-IT" sz="2000" dirty="0" smtClean="0"/>
              <a:t> </a:t>
            </a:r>
            <a:r>
              <a:rPr lang="it-IT" sz="2000" dirty="0" err="1" smtClean="0"/>
              <a:t>adipiscing</a:t>
            </a:r>
            <a:r>
              <a:rPr lang="it-IT" sz="2000" dirty="0" smtClean="0"/>
              <a:t> </a:t>
            </a:r>
            <a:r>
              <a:rPr lang="it-IT" sz="2000" dirty="0" err="1" smtClean="0"/>
              <a:t>elit</a:t>
            </a:r>
            <a:r>
              <a:rPr lang="it-IT" sz="2000" dirty="0" smtClean="0"/>
              <a:t>,</a:t>
            </a:r>
          </a:p>
          <a:p>
            <a:pPr marL="342900" marR="0" lvl="0" indent="-342900" algn="l" defTabSz="457200" rtl="0" eaLnBrk="1" fontAlgn="auto" latinLnBrk="0" hangingPunct="1">
              <a:lnSpc>
                <a:spcPct val="100000"/>
              </a:lnSpc>
              <a:spcBef>
                <a:spcPct val="20000"/>
              </a:spcBef>
              <a:spcAft>
                <a:spcPts val="0"/>
              </a:spcAft>
              <a:buClr>
                <a:srgbClr val="152460"/>
              </a:buClr>
              <a:buSzPct val="122000"/>
              <a:buFont typeface="Arial"/>
              <a:buNone/>
              <a:tabLst/>
              <a:defRPr/>
            </a:pPr>
            <a:r>
              <a:rPr lang="it-IT" sz="2000" dirty="0" err="1" smtClean="0"/>
              <a:t>sed</a:t>
            </a:r>
            <a:r>
              <a:rPr lang="it-IT" sz="2000" dirty="0" smtClean="0"/>
              <a:t> do </a:t>
            </a:r>
            <a:r>
              <a:rPr lang="it-IT" sz="2000" dirty="0" err="1" smtClean="0"/>
              <a:t>eiusmod</a:t>
            </a:r>
            <a:r>
              <a:rPr lang="it-IT" sz="2000" dirty="0" smtClean="0"/>
              <a:t> </a:t>
            </a:r>
            <a:r>
              <a:rPr lang="it-IT" sz="2000" dirty="0" err="1" smtClean="0"/>
              <a:t>tempor</a:t>
            </a:r>
            <a:endParaRPr lang="it-IT" sz="2000" dirty="0" smtClean="0"/>
          </a:p>
          <a:p>
            <a:pPr marL="342900" marR="0" lvl="0" indent="-342900" algn="l" defTabSz="457200" rtl="0" eaLnBrk="1" fontAlgn="auto" latinLnBrk="0" hangingPunct="1">
              <a:lnSpc>
                <a:spcPct val="100000"/>
              </a:lnSpc>
              <a:spcBef>
                <a:spcPct val="20000"/>
              </a:spcBef>
              <a:spcAft>
                <a:spcPts val="0"/>
              </a:spcAft>
              <a:buClr>
                <a:srgbClr val="152460"/>
              </a:buClr>
              <a:buSzPct val="122000"/>
              <a:buFont typeface="Arial"/>
              <a:buNone/>
              <a:tabLst/>
              <a:defRPr/>
            </a:pPr>
            <a:r>
              <a:rPr lang="it-IT" sz="2000" dirty="0" err="1" smtClean="0"/>
              <a:t>incididunt</a:t>
            </a:r>
            <a:r>
              <a:rPr lang="it-IT" sz="2000" dirty="0" smtClean="0"/>
              <a:t> </a:t>
            </a:r>
            <a:r>
              <a:rPr lang="it-IT" sz="2000" dirty="0" err="1" smtClean="0"/>
              <a:t>ut</a:t>
            </a:r>
            <a:r>
              <a:rPr lang="it-IT" sz="2000" dirty="0" smtClean="0"/>
              <a:t> </a:t>
            </a:r>
            <a:r>
              <a:rPr lang="it-IT" sz="2000" dirty="0" err="1" smtClean="0"/>
              <a:t>labore</a:t>
            </a:r>
            <a:r>
              <a:rPr lang="it-IT" sz="2000" dirty="0" smtClean="0"/>
              <a:t> </a:t>
            </a:r>
            <a:r>
              <a:rPr lang="it-IT" sz="2000" dirty="0" err="1" smtClean="0"/>
              <a:t>et</a:t>
            </a:r>
            <a:r>
              <a:rPr lang="it-IT" sz="2000" dirty="0" smtClean="0"/>
              <a:t> dolore</a:t>
            </a:r>
          </a:p>
          <a:p>
            <a:pPr marL="342900" marR="0" lvl="0" indent="-342900" algn="l" defTabSz="457200" rtl="0" eaLnBrk="1" fontAlgn="auto" latinLnBrk="0" hangingPunct="1">
              <a:lnSpc>
                <a:spcPct val="100000"/>
              </a:lnSpc>
              <a:spcBef>
                <a:spcPct val="20000"/>
              </a:spcBef>
              <a:spcAft>
                <a:spcPts val="0"/>
              </a:spcAft>
              <a:buClr>
                <a:srgbClr val="152460"/>
              </a:buClr>
              <a:buSzPct val="122000"/>
              <a:buFont typeface="Arial"/>
              <a:buNone/>
              <a:tabLst/>
              <a:defRPr/>
            </a:pPr>
            <a:endParaRPr lang="it-IT" dirty="0"/>
          </a:p>
        </p:txBody>
      </p:sp>
      <p:sp>
        <p:nvSpPr>
          <p:cNvPr id="13" name="Segnaposto numero diapositiva 6"/>
          <p:cNvSpPr>
            <a:spLocks noGrp="1"/>
          </p:cNvSpPr>
          <p:nvPr>
            <p:ph type="sldNum" sz="quarter" idx="14"/>
          </p:nvPr>
        </p:nvSpPr>
        <p:spPr>
          <a:xfrm>
            <a:off x="6172200" y="6391275"/>
            <a:ext cx="2819400" cy="365125"/>
          </a:xfrm>
          <a:ln>
            <a:solidFill>
              <a:srgbClr val="152460"/>
            </a:solidFill>
          </a:ln>
        </p:spPr>
        <p:txBody>
          <a:bodyPr/>
          <a:lstStyle>
            <a:lvl1pPr>
              <a:defRPr>
                <a:solidFill>
                  <a:schemeClr val="bg1"/>
                </a:solidFill>
              </a:defRPr>
            </a:lvl1pPr>
          </a:lstStyle>
          <a:p>
            <a:fld id="{91138CFF-01D2-E747-91FA-2AA6EA3958D9}" type="slidenum">
              <a:rPr lang="it-IT" smtClean="0"/>
              <a:pPr/>
              <a:t>‹n.›</a:t>
            </a:fld>
            <a:endParaRPr lang="it-IT"/>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Titolo e contenuto">
    <p:spTree>
      <p:nvGrpSpPr>
        <p:cNvPr id="1" name=""/>
        <p:cNvGrpSpPr/>
        <p:nvPr/>
      </p:nvGrpSpPr>
      <p:grpSpPr>
        <a:xfrm>
          <a:off x="0" y="0"/>
          <a:ext cx="0" cy="0"/>
          <a:chOff x="0" y="0"/>
          <a:chExt cx="0" cy="0"/>
        </a:xfrm>
      </p:grpSpPr>
      <p:sp>
        <p:nvSpPr>
          <p:cNvPr id="2" name="Titolo 1"/>
          <p:cNvSpPr>
            <a:spLocks noGrp="1"/>
          </p:cNvSpPr>
          <p:nvPr>
            <p:ph type="title" hasCustomPrompt="1"/>
          </p:nvPr>
        </p:nvSpPr>
        <p:spPr/>
        <p:txBody>
          <a:bodyPr/>
          <a:lstStyle>
            <a:lvl1pPr>
              <a:defRPr sz="3600"/>
            </a:lvl1pPr>
          </a:lstStyle>
          <a:p>
            <a:r>
              <a:rPr lang="it-IT" dirty="0" smtClean="0"/>
              <a:t>Slide con grafico pagina intera</a:t>
            </a:r>
            <a:endParaRPr lang="it-IT" dirty="0"/>
          </a:p>
        </p:txBody>
      </p:sp>
      <p:sp>
        <p:nvSpPr>
          <p:cNvPr id="6" name="Segnaposto grafico 5"/>
          <p:cNvSpPr>
            <a:spLocks noGrp="1"/>
          </p:cNvSpPr>
          <p:nvPr>
            <p:ph type="chart" sz="quarter" idx="13"/>
          </p:nvPr>
        </p:nvSpPr>
        <p:spPr>
          <a:xfrm>
            <a:off x="457200" y="1676400"/>
            <a:ext cx="8229600" cy="4419600"/>
          </a:xfrm>
        </p:spPr>
        <p:txBody>
          <a:bodyPr/>
          <a:lstStyle/>
          <a:p>
            <a:r>
              <a:rPr lang="it-IT" smtClean="0"/>
              <a:t>Fare clic sull'icona per inserire un grafico</a:t>
            </a:r>
            <a:endParaRPr lang="it-IT"/>
          </a:p>
        </p:txBody>
      </p:sp>
      <p:sp>
        <p:nvSpPr>
          <p:cNvPr id="7" name="Segnaposto numero diapositiva 6"/>
          <p:cNvSpPr>
            <a:spLocks noGrp="1"/>
          </p:cNvSpPr>
          <p:nvPr>
            <p:ph type="sldNum" sz="quarter" idx="12"/>
          </p:nvPr>
        </p:nvSpPr>
        <p:spPr>
          <a:xfrm>
            <a:off x="6172200" y="6391275"/>
            <a:ext cx="2819400" cy="365125"/>
          </a:xfrm>
          <a:ln>
            <a:solidFill>
              <a:srgbClr val="152460"/>
            </a:solidFill>
          </a:ln>
        </p:spPr>
        <p:txBody>
          <a:bodyPr/>
          <a:lstStyle>
            <a:lvl1pPr>
              <a:defRPr>
                <a:solidFill>
                  <a:schemeClr val="bg1"/>
                </a:solidFill>
              </a:defRPr>
            </a:lvl1pPr>
          </a:lstStyle>
          <a:p>
            <a:fld id="{91138CFF-01D2-E747-91FA-2AA6EA3958D9}" type="slidenum">
              <a:rPr lang="it-IT" smtClean="0"/>
              <a:pPr/>
              <a:t>‹n.›</a:t>
            </a:fld>
            <a:endParaRPr lang="it-IT"/>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4_Titolo e contenuto">
    <p:spTree>
      <p:nvGrpSpPr>
        <p:cNvPr id="1" name=""/>
        <p:cNvGrpSpPr/>
        <p:nvPr/>
      </p:nvGrpSpPr>
      <p:grpSpPr>
        <a:xfrm>
          <a:off x="0" y="0"/>
          <a:ext cx="0" cy="0"/>
          <a:chOff x="0" y="0"/>
          <a:chExt cx="0" cy="0"/>
        </a:xfrm>
      </p:grpSpPr>
      <p:sp>
        <p:nvSpPr>
          <p:cNvPr id="2" name="Titolo 1"/>
          <p:cNvSpPr>
            <a:spLocks noGrp="1"/>
          </p:cNvSpPr>
          <p:nvPr>
            <p:ph type="title" hasCustomPrompt="1"/>
          </p:nvPr>
        </p:nvSpPr>
        <p:spPr/>
        <p:txBody>
          <a:bodyPr/>
          <a:lstStyle>
            <a:lvl1pPr>
              <a:defRPr sz="3600"/>
            </a:lvl1pPr>
          </a:lstStyle>
          <a:p>
            <a:r>
              <a:rPr lang="it-IT" dirty="0" smtClean="0"/>
              <a:t>Slide grafico con didascalie</a:t>
            </a:r>
            <a:endParaRPr lang="it-IT" dirty="0"/>
          </a:p>
        </p:txBody>
      </p:sp>
      <p:sp>
        <p:nvSpPr>
          <p:cNvPr id="6" name="Segnaposto grafico 5"/>
          <p:cNvSpPr>
            <a:spLocks noGrp="1"/>
          </p:cNvSpPr>
          <p:nvPr>
            <p:ph type="chart" sz="quarter" idx="13"/>
          </p:nvPr>
        </p:nvSpPr>
        <p:spPr>
          <a:xfrm>
            <a:off x="457200" y="1676400"/>
            <a:ext cx="3733800" cy="4419600"/>
          </a:xfrm>
        </p:spPr>
        <p:txBody>
          <a:bodyPr/>
          <a:lstStyle/>
          <a:p>
            <a:r>
              <a:rPr lang="it-IT" smtClean="0"/>
              <a:t>Fare clic sull'icona per inserire un grafico</a:t>
            </a:r>
            <a:endParaRPr lang="it-IT"/>
          </a:p>
        </p:txBody>
      </p:sp>
      <p:sp>
        <p:nvSpPr>
          <p:cNvPr id="5" name="Segnaposto testo 9"/>
          <p:cNvSpPr>
            <a:spLocks noGrp="1"/>
          </p:cNvSpPr>
          <p:nvPr>
            <p:ph type="body" sz="quarter" idx="14" hasCustomPrompt="1"/>
          </p:nvPr>
        </p:nvSpPr>
        <p:spPr>
          <a:xfrm>
            <a:off x="4648200" y="1676400"/>
            <a:ext cx="4038600" cy="4419600"/>
          </a:xfrm>
        </p:spPr>
        <p:txBody>
          <a:bodyPr>
            <a:normAutofit/>
          </a:bodyPr>
          <a:lstStyle>
            <a:lvl1pPr marL="342900" marR="0" indent="-342900" algn="l" defTabSz="457200" rtl="0" eaLnBrk="1" fontAlgn="auto" latinLnBrk="0" hangingPunct="1">
              <a:lnSpc>
                <a:spcPct val="100000"/>
              </a:lnSpc>
              <a:spcBef>
                <a:spcPts val="0"/>
              </a:spcBef>
              <a:spcAft>
                <a:spcPts val="0"/>
              </a:spcAft>
              <a:buClr>
                <a:srgbClr val="152460"/>
              </a:buClr>
              <a:buSzPct val="122000"/>
              <a:buFont typeface="Arial"/>
              <a:buNone/>
              <a:tabLst/>
              <a:defRPr lang="it-IT" sz="1100" baseline="0" smtClean="0">
                <a:solidFill>
                  <a:schemeClr val="tx1">
                    <a:lumMod val="85000"/>
                    <a:lumOff val="15000"/>
                  </a:schemeClr>
                </a:solidFill>
              </a:defRPr>
            </a:lvl1pPr>
          </a:lstStyle>
          <a:p>
            <a:pPr marL="342900" marR="0" lvl="0" indent="-342900" algn="l" defTabSz="457200" rtl="0" eaLnBrk="1" fontAlgn="auto" latinLnBrk="0" hangingPunct="1">
              <a:lnSpc>
                <a:spcPct val="100000"/>
              </a:lnSpc>
              <a:spcBef>
                <a:spcPct val="20000"/>
              </a:spcBef>
              <a:spcAft>
                <a:spcPts val="0"/>
              </a:spcAft>
              <a:buClr>
                <a:srgbClr val="152460"/>
              </a:buClr>
              <a:buSzPct val="122000"/>
              <a:buFont typeface="Arial"/>
              <a:buNone/>
              <a:tabLst/>
              <a:defRPr/>
            </a:pPr>
            <a:r>
              <a:rPr lang="it-IT" sz="2000" dirty="0" err="1" smtClean="0"/>
              <a:t>Lorem</a:t>
            </a:r>
            <a:r>
              <a:rPr lang="it-IT" sz="2000" dirty="0" smtClean="0"/>
              <a:t> </a:t>
            </a:r>
            <a:r>
              <a:rPr lang="it-IT" sz="2000" dirty="0" err="1" smtClean="0"/>
              <a:t>ipsum</a:t>
            </a:r>
            <a:r>
              <a:rPr lang="it-IT" sz="2000" dirty="0" smtClean="0"/>
              <a:t> dolor sit </a:t>
            </a:r>
            <a:r>
              <a:rPr lang="it-IT" sz="2000" dirty="0" err="1" smtClean="0"/>
              <a:t>amet</a:t>
            </a:r>
            <a:r>
              <a:rPr lang="it-IT" sz="2000" dirty="0" smtClean="0"/>
              <a:t>,</a:t>
            </a:r>
          </a:p>
          <a:p>
            <a:pPr marL="342900" marR="0" lvl="0" indent="-342900" algn="l" defTabSz="457200" rtl="0" eaLnBrk="1" fontAlgn="auto" latinLnBrk="0" hangingPunct="1">
              <a:lnSpc>
                <a:spcPct val="100000"/>
              </a:lnSpc>
              <a:spcBef>
                <a:spcPct val="20000"/>
              </a:spcBef>
              <a:spcAft>
                <a:spcPts val="0"/>
              </a:spcAft>
              <a:buClr>
                <a:srgbClr val="152460"/>
              </a:buClr>
              <a:buSzPct val="122000"/>
              <a:buFont typeface="Arial"/>
              <a:buNone/>
              <a:tabLst/>
              <a:defRPr/>
            </a:pPr>
            <a:r>
              <a:rPr lang="it-IT" sz="2000" dirty="0" err="1" smtClean="0"/>
              <a:t>consectetur</a:t>
            </a:r>
            <a:r>
              <a:rPr lang="it-IT" sz="2000" dirty="0" smtClean="0"/>
              <a:t> </a:t>
            </a:r>
            <a:r>
              <a:rPr lang="it-IT" sz="2000" dirty="0" err="1" smtClean="0"/>
              <a:t>adipiscing</a:t>
            </a:r>
            <a:r>
              <a:rPr lang="it-IT" sz="2000" dirty="0" smtClean="0"/>
              <a:t> </a:t>
            </a:r>
            <a:r>
              <a:rPr lang="it-IT" sz="2000" dirty="0" err="1" smtClean="0"/>
              <a:t>elit</a:t>
            </a:r>
            <a:r>
              <a:rPr lang="it-IT" sz="2000" dirty="0" smtClean="0"/>
              <a:t>,</a:t>
            </a:r>
          </a:p>
          <a:p>
            <a:pPr marL="342900" marR="0" lvl="0" indent="-342900" algn="l" defTabSz="457200" rtl="0" eaLnBrk="1" fontAlgn="auto" latinLnBrk="0" hangingPunct="1">
              <a:lnSpc>
                <a:spcPct val="100000"/>
              </a:lnSpc>
              <a:spcBef>
                <a:spcPct val="20000"/>
              </a:spcBef>
              <a:spcAft>
                <a:spcPts val="0"/>
              </a:spcAft>
              <a:buClr>
                <a:srgbClr val="152460"/>
              </a:buClr>
              <a:buSzPct val="122000"/>
              <a:buFont typeface="Arial"/>
              <a:buNone/>
              <a:tabLst/>
              <a:defRPr/>
            </a:pPr>
            <a:r>
              <a:rPr lang="it-IT" sz="2000" dirty="0" err="1" smtClean="0"/>
              <a:t>sed</a:t>
            </a:r>
            <a:r>
              <a:rPr lang="it-IT" sz="2000" dirty="0" smtClean="0"/>
              <a:t> do </a:t>
            </a:r>
            <a:r>
              <a:rPr lang="it-IT" sz="2000" dirty="0" err="1" smtClean="0"/>
              <a:t>eiusmod</a:t>
            </a:r>
            <a:r>
              <a:rPr lang="it-IT" sz="2000" dirty="0" smtClean="0"/>
              <a:t> </a:t>
            </a:r>
            <a:r>
              <a:rPr lang="it-IT" sz="2000" dirty="0" err="1" smtClean="0"/>
              <a:t>tempor</a:t>
            </a:r>
            <a:endParaRPr lang="it-IT" sz="2000" dirty="0" smtClean="0"/>
          </a:p>
          <a:p>
            <a:pPr marL="342900" marR="0" lvl="0" indent="-342900" algn="l" defTabSz="457200" rtl="0" eaLnBrk="1" fontAlgn="auto" latinLnBrk="0" hangingPunct="1">
              <a:lnSpc>
                <a:spcPct val="100000"/>
              </a:lnSpc>
              <a:spcBef>
                <a:spcPct val="20000"/>
              </a:spcBef>
              <a:spcAft>
                <a:spcPts val="0"/>
              </a:spcAft>
              <a:buClr>
                <a:srgbClr val="152460"/>
              </a:buClr>
              <a:buSzPct val="122000"/>
              <a:buFont typeface="Arial"/>
              <a:buNone/>
              <a:tabLst/>
              <a:defRPr/>
            </a:pPr>
            <a:r>
              <a:rPr lang="it-IT" sz="2000" dirty="0" err="1" smtClean="0"/>
              <a:t>incididunt</a:t>
            </a:r>
            <a:r>
              <a:rPr lang="it-IT" sz="2000" dirty="0" smtClean="0"/>
              <a:t> </a:t>
            </a:r>
            <a:r>
              <a:rPr lang="it-IT" sz="2000" dirty="0" err="1" smtClean="0"/>
              <a:t>ut</a:t>
            </a:r>
            <a:r>
              <a:rPr lang="it-IT" sz="2000" dirty="0" smtClean="0"/>
              <a:t> </a:t>
            </a:r>
            <a:r>
              <a:rPr lang="it-IT" sz="2000" dirty="0" err="1" smtClean="0"/>
              <a:t>labore</a:t>
            </a:r>
            <a:r>
              <a:rPr lang="it-IT" sz="2000" dirty="0" smtClean="0"/>
              <a:t> </a:t>
            </a:r>
            <a:r>
              <a:rPr lang="it-IT" sz="2000" dirty="0" err="1" smtClean="0"/>
              <a:t>et</a:t>
            </a:r>
            <a:r>
              <a:rPr lang="it-IT" sz="2000" dirty="0" smtClean="0"/>
              <a:t> dolore</a:t>
            </a:r>
          </a:p>
          <a:p>
            <a:pPr marL="342900" marR="0" lvl="0" indent="-342900" algn="l" defTabSz="457200" rtl="0" eaLnBrk="1" fontAlgn="auto" latinLnBrk="0" hangingPunct="1">
              <a:lnSpc>
                <a:spcPct val="100000"/>
              </a:lnSpc>
              <a:spcBef>
                <a:spcPct val="20000"/>
              </a:spcBef>
              <a:spcAft>
                <a:spcPts val="0"/>
              </a:spcAft>
              <a:buClr>
                <a:srgbClr val="152460"/>
              </a:buClr>
              <a:buSzPct val="122000"/>
              <a:buFont typeface="Arial"/>
              <a:buNone/>
              <a:tabLst/>
              <a:defRPr/>
            </a:pPr>
            <a:endParaRPr lang="it-IT" dirty="0"/>
          </a:p>
        </p:txBody>
      </p:sp>
      <p:sp>
        <p:nvSpPr>
          <p:cNvPr id="7" name="Segnaposto numero diapositiva 6"/>
          <p:cNvSpPr>
            <a:spLocks noGrp="1"/>
          </p:cNvSpPr>
          <p:nvPr>
            <p:ph type="sldNum" sz="quarter" idx="12"/>
          </p:nvPr>
        </p:nvSpPr>
        <p:spPr>
          <a:xfrm>
            <a:off x="6858000" y="6391275"/>
            <a:ext cx="2133600" cy="365125"/>
          </a:xfrm>
          <a:ln>
            <a:solidFill>
              <a:srgbClr val="152460"/>
            </a:solidFill>
          </a:ln>
        </p:spPr>
        <p:txBody>
          <a:bodyPr/>
          <a:lstStyle>
            <a:lvl1pPr>
              <a:defRPr>
                <a:solidFill>
                  <a:schemeClr val="bg1"/>
                </a:solidFill>
              </a:defRPr>
            </a:lvl1pPr>
          </a:lstStyle>
          <a:p>
            <a:fld id="{91138CFF-01D2-E747-91FA-2AA6EA3958D9}" type="slidenum">
              <a:rPr lang="it-IT" smtClean="0"/>
              <a:pPr/>
              <a:t>‹n.›</a:t>
            </a:fld>
            <a:endParaRPr lang="it-IT"/>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1_Titolo e contenuto">
    <p:spTree>
      <p:nvGrpSpPr>
        <p:cNvPr id="1" name=""/>
        <p:cNvGrpSpPr/>
        <p:nvPr/>
      </p:nvGrpSpPr>
      <p:grpSpPr>
        <a:xfrm>
          <a:off x="0" y="0"/>
          <a:ext cx="0" cy="0"/>
          <a:chOff x="0" y="0"/>
          <a:chExt cx="0" cy="0"/>
        </a:xfrm>
      </p:grpSpPr>
      <p:sp>
        <p:nvSpPr>
          <p:cNvPr id="2" name="Titolo 1"/>
          <p:cNvSpPr>
            <a:spLocks noGrp="1"/>
          </p:cNvSpPr>
          <p:nvPr>
            <p:ph type="title" hasCustomPrompt="1"/>
          </p:nvPr>
        </p:nvSpPr>
        <p:spPr/>
        <p:txBody>
          <a:bodyPr/>
          <a:lstStyle>
            <a:lvl1pPr>
              <a:defRPr baseline="0"/>
            </a:lvl1pPr>
          </a:lstStyle>
          <a:p>
            <a:r>
              <a:rPr lang="it-IT" dirty="0" smtClean="0"/>
              <a:t>Slide testo semplice con citazioni</a:t>
            </a:r>
            <a:endParaRPr lang="it-IT" dirty="0"/>
          </a:p>
        </p:txBody>
      </p:sp>
      <p:sp>
        <p:nvSpPr>
          <p:cNvPr id="6" name="Segnaposto testo 5"/>
          <p:cNvSpPr>
            <a:spLocks noGrp="1"/>
          </p:cNvSpPr>
          <p:nvPr>
            <p:ph type="body" sz="quarter" idx="13" hasCustomPrompt="1"/>
          </p:nvPr>
        </p:nvSpPr>
        <p:spPr>
          <a:xfrm>
            <a:off x="762000" y="1600200"/>
            <a:ext cx="7620000" cy="2133600"/>
          </a:xfrm>
        </p:spPr>
        <p:txBody>
          <a:bodyPr>
            <a:normAutofit/>
          </a:bodyPr>
          <a:lstStyle>
            <a:lvl1pPr marL="72000" indent="0">
              <a:buNone/>
              <a:defRPr sz="2600" baseline="0"/>
            </a:lvl1pPr>
          </a:lstStyle>
          <a:p>
            <a:pPr lvl="0"/>
            <a:r>
              <a:rPr lang="it-IT" dirty="0" smtClean="0"/>
              <a:t>Questo è un testo semplice. Si consiglia di non inserire testi di dimensione inferiore ai 18pt per le presentazioni e di 16pt per gli stampati, specialmente se slide multiple su pagina singola</a:t>
            </a:r>
            <a:endParaRPr lang="it-IT" dirty="0"/>
          </a:p>
        </p:txBody>
      </p:sp>
      <p:sp>
        <p:nvSpPr>
          <p:cNvPr id="5" name="Segnaposto testo 5"/>
          <p:cNvSpPr>
            <a:spLocks noGrp="1"/>
          </p:cNvSpPr>
          <p:nvPr>
            <p:ph type="body" sz="quarter" idx="14" hasCustomPrompt="1"/>
          </p:nvPr>
        </p:nvSpPr>
        <p:spPr>
          <a:xfrm>
            <a:off x="762000" y="3886200"/>
            <a:ext cx="7620000" cy="2133600"/>
          </a:xfrm>
        </p:spPr>
        <p:txBody>
          <a:bodyPr/>
          <a:lstStyle>
            <a:lvl1pPr marL="72000" indent="0" algn="ctr">
              <a:buNone/>
              <a:defRPr i="1" baseline="0"/>
            </a:lvl1pPr>
          </a:lstStyle>
          <a:p>
            <a:pPr lvl="0"/>
            <a:r>
              <a:rPr lang="it-IT" dirty="0" smtClean="0"/>
              <a:t>Questo formato può essere usato per le citazioni altri elementi testuali da mettere in evidenza.</a:t>
            </a:r>
            <a:endParaRPr lang="it-IT" dirty="0"/>
          </a:p>
        </p:txBody>
      </p:sp>
      <p:sp>
        <p:nvSpPr>
          <p:cNvPr id="9" name="Segnaposto numero diapositiva 6"/>
          <p:cNvSpPr>
            <a:spLocks noGrp="1"/>
          </p:cNvSpPr>
          <p:nvPr>
            <p:ph type="sldNum" sz="quarter" idx="12"/>
          </p:nvPr>
        </p:nvSpPr>
        <p:spPr>
          <a:xfrm>
            <a:off x="6172200" y="6391275"/>
            <a:ext cx="2819400" cy="365125"/>
          </a:xfrm>
          <a:ln>
            <a:solidFill>
              <a:srgbClr val="152460"/>
            </a:solidFill>
          </a:ln>
        </p:spPr>
        <p:txBody>
          <a:bodyPr/>
          <a:lstStyle>
            <a:lvl1pPr>
              <a:defRPr>
                <a:solidFill>
                  <a:schemeClr val="bg1"/>
                </a:solidFill>
              </a:defRPr>
            </a:lvl1pPr>
          </a:lstStyle>
          <a:p>
            <a:fld id="{91138CFF-01D2-E747-91FA-2AA6EA3958D9}" type="slidenum">
              <a:rPr lang="it-IT" smtClean="0"/>
              <a:pPr/>
              <a:t>‹n.›</a:t>
            </a:fld>
            <a:endParaRPr lang="it-IT"/>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2_Titolo e contenuto">
    <p:spTree>
      <p:nvGrpSpPr>
        <p:cNvPr id="1" name=""/>
        <p:cNvGrpSpPr/>
        <p:nvPr/>
      </p:nvGrpSpPr>
      <p:grpSpPr>
        <a:xfrm>
          <a:off x="0" y="0"/>
          <a:ext cx="0" cy="0"/>
          <a:chOff x="0" y="0"/>
          <a:chExt cx="0" cy="0"/>
        </a:xfrm>
      </p:grpSpPr>
      <p:sp>
        <p:nvSpPr>
          <p:cNvPr id="2" name="Titolo 1"/>
          <p:cNvSpPr>
            <a:spLocks noGrp="1"/>
          </p:cNvSpPr>
          <p:nvPr>
            <p:ph type="title" hasCustomPrompt="1"/>
          </p:nvPr>
        </p:nvSpPr>
        <p:spPr/>
        <p:txBody>
          <a:bodyPr/>
          <a:lstStyle/>
          <a:p>
            <a:r>
              <a:rPr lang="it-IT" dirty="0" smtClean="0"/>
              <a:t>Slide </a:t>
            </a:r>
            <a:r>
              <a:rPr lang="it-IT" dirty="0" err="1" smtClean="0"/>
              <a:t>smart</a:t>
            </a:r>
            <a:r>
              <a:rPr lang="it-IT" dirty="0" smtClean="0"/>
              <a:t> art</a:t>
            </a:r>
            <a:endParaRPr lang="it-IT" dirty="0"/>
          </a:p>
        </p:txBody>
      </p:sp>
      <p:sp>
        <p:nvSpPr>
          <p:cNvPr id="6" name="Segnaposto numero diapositiva 6"/>
          <p:cNvSpPr>
            <a:spLocks noGrp="1"/>
          </p:cNvSpPr>
          <p:nvPr>
            <p:ph type="sldNum" sz="quarter" idx="12"/>
          </p:nvPr>
        </p:nvSpPr>
        <p:spPr>
          <a:xfrm>
            <a:off x="6172200" y="6391275"/>
            <a:ext cx="2819400" cy="365125"/>
          </a:xfrm>
          <a:ln>
            <a:solidFill>
              <a:srgbClr val="152460"/>
            </a:solidFill>
          </a:ln>
        </p:spPr>
        <p:txBody>
          <a:bodyPr/>
          <a:lstStyle>
            <a:lvl1pPr>
              <a:defRPr>
                <a:solidFill>
                  <a:schemeClr val="bg1"/>
                </a:solidFill>
              </a:defRPr>
            </a:lvl1pPr>
          </a:lstStyle>
          <a:p>
            <a:fld id="{91138CFF-01D2-E747-91FA-2AA6EA3958D9}" type="slidenum">
              <a:rPr lang="it-IT" smtClean="0"/>
              <a:pPr/>
              <a:t>‹n.›</a:t>
            </a:fld>
            <a:endParaRPr lang="it-IT"/>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theme" Target="../theme/theme1.xml"/><Relationship Id="rId15" Type="http://schemas.openxmlformats.org/officeDocument/2006/relationships/image" Target="../media/image1.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titolo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it-IT" dirty="0" smtClean="0"/>
              <a:t>Titolo della slide</a:t>
            </a:r>
            <a:endParaRPr lang="it-IT" dirty="0"/>
          </a:p>
        </p:txBody>
      </p:sp>
      <p:sp>
        <p:nvSpPr>
          <p:cNvPr id="3" name="Segnaposto testo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it-IT" dirty="0" smtClean="0"/>
              <a:t>Questo è un punto elenco di primo livello</a:t>
            </a:r>
          </a:p>
          <a:p>
            <a:pPr lvl="1"/>
            <a:r>
              <a:rPr lang="it-IT" sz="2400" dirty="0" smtClean="0"/>
              <a:t>Questo è un punto elenco di secondo livello</a:t>
            </a:r>
          </a:p>
          <a:p>
            <a:pPr lvl="2"/>
            <a:r>
              <a:rPr lang="it-IT" dirty="0" smtClean="0"/>
              <a:t>Evitare di utilizzare punti elenco di terzo livello, laddove necessario usare un testo rientrante corsivo di minimo 18pt nelle presentazioni e di 16pt negli stampati </a:t>
            </a:r>
          </a:p>
        </p:txBody>
      </p:sp>
      <p:sp>
        <p:nvSpPr>
          <p:cNvPr id="4" name="Segnaposto data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DE5ACF3-0E2D-A347-BF5D-69918AD2C66A}" type="datetimeFigureOut">
              <a:rPr lang="it-IT" smtClean="0"/>
              <a:pPr/>
              <a:t>10/02/17</a:t>
            </a:fld>
            <a:endParaRPr lang="it-IT"/>
          </a:p>
        </p:txBody>
      </p:sp>
      <p:sp>
        <p:nvSpPr>
          <p:cNvPr id="5" name="Segnaposto piè di pagina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it-IT"/>
          </a:p>
        </p:txBody>
      </p:sp>
      <p:sp>
        <p:nvSpPr>
          <p:cNvPr id="6" name="Segnaposto numero diapositiva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1138CFF-01D2-E747-91FA-2AA6EA3958D9}" type="slidenum">
              <a:rPr lang="it-IT" smtClean="0"/>
              <a:pPr/>
              <a:t>‹n.›</a:t>
            </a:fld>
            <a:endParaRPr lang="it-IT"/>
          </a:p>
        </p:txBody>
      </p:sp>
      <p:sp>
        <p:nvSpPr>
          <p:cNvPr id="7" name="Rettangolo 6"/>
          <p:cNvSpPr/>
          <p:nvPr/>
        </p:nvSpPr>
        <p:spPr>
          <a:xfrm>
            <a:off x="0" y="6282265"/>
            <a:ext cx="9144000" cy="621772"/>
          </a:xfrm>
          <a:prstGeom prst="rect">
            <a:avLst/>
          </a:prstGeom>
          <a:solidFill>
            <a:srgbClr val="15246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dirty="0">
              <a:solidFill>
                <a:srgbClr val="152460"/>
              </a:solidFill>
            </a:endParaRPr>
          </a:p>
        </p:txBody>
      </p:sp>
      <p:pic>
        <p:nvPicPr>
          <p:cNvPr id="8" name="Immagine 7" descr="Logo_UniBG_BIANCO_trasparenza.png"/>
          <p:cNvPicPr>
            <a:picLocks noChangeAspect="1"/>
          </p:cNvPicPr>
          <p:nvPr/>
        </p:nvPicPr>
        <p:blipFill>
          <a:blip r:embed="rId15">
            <a:alphaModFix/>
          </a:blip>
          <a:stretch>
            <a:fillRect/>
          </a:stretch>
        </p:blipFill>
        <p:spPr>
          <a:xfrm>
            <a:off x="76200" y="6359149"/>
            <a:ext cx="457200" cy="460754"/>
          </a:xfrm>
          <a:prstGeom prst="rect">
            <a:avLst/>
          </a:prstGeom>
        </p:spPr>
      </p:pic>
      <p:sp>
        <p:nvSpPr>
          <p:cNvPr id="9" name="CasellaDiTesto 8"/>
          <p:cNvSpPr txBox="1"/>
          <p:nvPr/>
        </p:nvSpPr>
        <p:spPr>
          <a:xfrm>
            <a:off x="533400" y="6445539"/>
            <a:ext cx="5323938" cy="276999"/>
          </a:xfrm>
          <a:prstGeom prst="rect">
            <a:avLst/>
          </a:prstGeom>
          <a:noFill/>
        </p:spPr>
        <p:txBody>
          <a:bodyPr wrap="square" rtlCol="0">
            <a:spAutoFit/>
          </a:bodyPr>
          <a:lstStyle/>
          <a:p>
            <a:pPr marL="0" marR="0" indent="0" algn="l" defTabSz="457200" rtl="0" eaLnBrk="1" fontAlgn="auto" latinLnBrk="0" hangingPunct="1">
              <a:lnSpc>
                <a:spcPct val="100000"/>
              </a:lnSpc>
              <a:spcBef>
                <a:spcPts val="0"/>
              </a:spcBef>
              <a:spcAft>
                <a:spcPts val="0"/>
              </a:spcAft>
              <a:buClrTx/>
              <a:buSzTx/>
              <a:buFontTx/>
              <a:buNone/>
              <a:tabLst/>
              <a:defRPr/>
            </a:pPr>
            <a:r>
              <a:rPr lang="it-IT" sz="1200" dirty="0" smtClean="0">
                <a:solidFill>
                  <a:srgbClr val="E9E9E9"/>
                </a:solidFill>
                <a:latin typeface="Bodoni SvtyTwo ITC TT-Book"/>
                <a:cs typeface="Bodoni SvtyTwo ITC TT-Book"/>
              </a:rPr>
              <a:t>UNIVERSITÀ  DEGLI  STUDI </a:t>
            </a:r>
            <a:r>
              <a:rPr lang="it-IT" sz="1200" baseline="0" dirty="0" smtClean="0">
                <a:solidFill>
                  <a:srgbClr val="E9E9E9"/>
                </a:solidFill>
                <a:latin typeface="Bodoni SvtyTwo ITC TT-Book"/>
                <a:cs typeface="Bodoni SvtyTwo ITC TT-Book"/>
              </a:rPr>
              <a:t> </a:t>
            </a:r>
            <a:r>
              <a:rPr lang="it-IT" sz="1200" dirty="0" err="1" smtClean="0">
                <a:solidFill>
                  <a:srgbClr val="E9E9E9"/>
                </a:solidFill>
                <a:latin typeface="Bodoni SvtyTwo ITC TT-Book"/>
                <a:cs typeface="Bodoni SvtyTwo ITC TT-Book"/>
              </a:rPr>
              <a:t>DI</a:t>
            </a:r>
            <a:r>
              <a:rPr lang="it-IT" sz="1200" dirty="0" smtClean="0">
                <a:solidFill>
                  <a:srgbClr val="E9E9E9"/>
                </a:solidFill>
                <a:latin typeface="Bodoni SvtyTwo ITC TT-Book"/>
                <a:cs typeface="Bodoni SvtyTwo ITC TT-Book"/>
              </a:rPr>
              <a:t>  BERGAMO</a:t>
            </a:r>
            <a:endParaRPr lang="it-IT" sz="1200" dirty="0">
              <a:solidFill>
                <a:srgbClr val="E9E9E9"/>
              </a:solidFill>
              <a:latin typeface="Bodoni SvtyTwo ITC TT-Book"/>
              <a:cs typeface="Bodoni SvtyTwo ITC TT-Book"/>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txStyles>
    <p:titleStyle>
      <a:lvl1pPr algn="l" defTabSz="457200" rtl="0" eaLnBrk="1" latinLnBrk="0" hangingPunct="1">
        <a:spcBef>
          <a:spcPct val="0"/>
        </a:spcBef>
        <a:buNone/>
        <a:defRPr sz="4000" b="1" kern="1200">
          <a:solidFill>
            <a:schemeClr val="tx1">
              <a:lumMod val="90000"/>
              <a:lumOff val="10000"/>
            </a:schemeClr>
          </a:solidFill>
          <a:latin typeface="Verdana"/>
          <a:ea typeface="+mj-ea"/>
          <a:cs typeface="Verdana"/>
        </a:defRPr>
      </a:lvl1pPr>
    </p:titleStyle>
    <p:bodyStyle>
      <a:lvl1pPr marL="342900" indent="-342900" algn="l" defTabSz="457200" rtl="0" eaLnBrk="1" latinLnBrk="0" hangingPunct="1">
        <a:spcBef>
          <a:spcPct val="20000"/>
        </a:spcBef>
        <a:buClr>
          <a:srgbClr val="152460"/>
        </a:buClr>
        <a:buSzPct val="122000"/>
        <a:buFont typeface="Arial"/>
        <a:buChar char="•"/>
        <a:defRPr sz="2800" kern="1200">
          <a:solidFill>
            <a:schemeClr val="tx1">
              <a:lumMod val="90000"/>
              <a:lumOff val="10000"/>
            </a:schemeClr>
          </a:solidFill>
          <a:latin typeface="Verdana"/>
          <a:ea typeface="+mn-ea"/>
          <a:cs typeface="Verdana"/>
        </a:defRPr>
      </a:lvl1pPr>
      <a:lvl2pPr marL="741600" indent="-284400" algn="l" defTabSz="457200" rtl="0" eaLnBrk="1" latinLnBrk="0" hangingPunct="1">
        <a:spcBef>
          <a:spcPct val="20000"/>
        </a:spcBef>
        <a:buClr>
          <a:srgbClr val="152460"/>
        </a:buClr>
        <a:buSzPct val="76000"/>
        <a:buFont typeface="Courier New"/>
        <a:buChar char="o"/>
        <a:defRPr sz="2400" kern="1200">
          <a:solidFill>
            <a:schemeClr val="tx1">
              <a:lumMod val="90000"/>
              <a:lumOff val="10000"/>
            </a:schemeClr>
          </a:solidFill>
          <a:latin typeface="Verdana"/>
          <a:ea typeface="+mn-ea"/>
          <a:cs typeface="Verdana"/>
        </a:defRPr>
      </a:lvl2pPr>
      <a:lvl3pPr marL="964800" indent="0" algn="just" defTabSz="457200" rtl="0" eaLnBrk="1" latinLnBrk="0" hangingPunct="1">
        <a:spcBef>
          <a:spcPts val="600"/>
        </a:spcBef>
        <a:spcAft>
          <a:spcPts val="600"/>
        </a:spcAft>
        <a:buFontTx/>
        <a:buNone/>
        <a:defRPr sz="1800" i="1" kern="1200" baseline="0">
          <a:solidFill>
            <a:schemeClr val="tx1">
              <a:lumMod val="90000"/>
              <a:lumOff val="10000"/>
            </a:schemeClr>
          </a:solidFill>
          <a:latin typeface="Verdana"/>
          <a:ea typeface="+mn-ea"/>
          <a:cs typeface="Verdana"/>
        </a:defRPr>
      </a:lvl3pPr>
      <a:lvl4pPr marL="1600200" indent="-228600" algn="l" defTabSz="457200" rtl="0" eaLnBrk="1" latinLnBrk="0" hangingPunct="1">
        <a:spcBef>
          <a:spcPct val="20000"/>
        </a:spcBef>
        <a:buFont typeface="Arial"/>
        <a:buChar char="–"/>
        <a:defRPr sz="2000" kern="1200">
          <a:solidFill>
            <a:schemeClr val="tx1">
              <a:lumMod val="65000"/>
              <a:lumOff val="35000"/>
            </a:schemeClr>
          </a:solidFill>
          <a:latin typeface="Verdana"/>
          <a:ea typeface="+mn-ea"/>
          <a:cs typeface="Verdana"/>
        </a:defRPr>
      </a:lvl4pPr>
      <a:lvl5pPr marL="2057400" indent="-228600" algn="l" defTabSz="457200" rtl="0" eaLnBrk="1" latinLnBrk="0" hangingPunct="1">
        <a:spcBef>
          <a:spcPct val="20000"/>
        </a:spcBef>
        <a:buFont typeface="Arial"/>
        <a:buChar char="»"/>
        <a:defRPr sz="2000" kern="1200">
          <a:solidFill>
            <a:schemeClr val="tx1">
              <a:lumMod val="65000"/>
              <a:lumOff val="35000"/>
            </a:schemeClr>
          </a:solidFill>
          <a:latin typeface="Verdana"/>
          <a:ea typeface="+mn-ea"/>
          <a:cs typeface="Verdana"/>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ttangolo 4"/>
          <p:cNvSpPr/>
          <p:nvPr/>
        </p:nvSpPr>
        <p:spPr>
          <a:xfrm>
            <a:off x="0" y="0"/>
            <a:ext cx="9144000" cy="6858000"/>
          </a:xfrm>
          <a:prstGeom prst="rect">
            <a:avLst/>
          </a:prstGeom>
          <a:solidFill>
            <a:srgbClr val="13265C"/>
          </a:solidFill>
          <a:ln>
            <a:solidFill>
              <a:srgbClr val="13265C"/>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pic>
        <p:nvPicPr>
          <p:cNvPr id="8" name="Immagine 6" descr="Logo_UniBG_BIANCO_trasparenza.png"/>
          <p:cNvPicPr>
            <a:picLocks noChangeAspect="1"/>
          </p:cNvPicPr>
          <p:nvPr/>
        </p:nvPicPr>
        <p:blipFill>
          <a:blip r:embed="rId2"/>
          <a:srcRect/>
          <a:stretch>
            <a:fillRect/>
          </a:stretch>
        </p:blipFill>
        <p:spPr bwMode="auto">
          <a:xfrm>
            <a:off x="500063" y="381000"/>
            <a:ext cx="1058862" cy="1066800"/>
          </a:xfrm>
          <a:prstGeom prst="rect">
            <a:avLst/>
          </a:prstGeom>
          <a:noFill/>
          <a:ln w="9525">
            <a:noFill/>
            <a:miter lim="800000"/>
            <a:headEnd/>
            <a:tailEnd/>
          </a:ln>
        </p:spPr>
      </p:pic>
      <p:sp>
        <p:nvSpPr>
          <p:cNvPr id="9" name="CasellaDiTesto 8"/>
          <p:cNvSpPr txBox="1"/>
          <p:nvPr/>
        </p:nvSpPr>
        <p:spPr>
          <a:xfrm>
            <a:off x="1676400" y="609600"/>
            <a:ext cx="6477000" cy="523875"/>
          </a:xfrm>
          <a:prstGeom prst="rect">
            <a:avLst/>
          </a:prstGeom>
          <a:noFill/>
        </p:spPr>
        <p:txBody>
          <a:bodyPr>
            <a:prstTxWarp prst="textNoShape">
              <a:avLst/>
            </a:prstTxWarp>
            <a:spAutoFit/>
          </a:bodyPr>
          <a:lstStyle/>
          <a:p>
            <a:pPr>
              <a:defRPr/>
            </a:pPr>
            <a:r>
              <a:rPr lang="it-IT" sz="2800" dirty="0">
                <a:solidFill>
                  <a:srgbClr val="FFFFFF"/>
                </a:solidFill>
                <a:latin typeface="Bodoni SvtyTwo ITC TT-Book" pitchFamily="-96" charset="0"/>
                <a:ea typeface="Bodoni SvtyTwo ITC TT-Book" pitchFamily="-96" charset="0"/>
                <a:cs typeface="Bodoni SvtyTwo ITC TT-Book" pitchFamily="-96" charset="0"/>
              </a:rPr>
              <a:t>UNIVERSITÀ DEGLI STUDI DI BERGAMO</a:t>
            </a:r>
          </a:p>
        </p:txBody>
      </p:sp>
      <p:pic>
        <p:nvPicPr>
          <p:cNvPr id="10" name="Immagine 11" descr="Logo_UniBG_BIANCO_trasparenza.png"/>
          <p:cNvPicPr>
            <a:picLocks noChangeAspect="1"/>
          </p:cNvPicPr>
          <p:nvPr/>
        </p:nvPicPr>
        <p:blipFill>
          <a:blip r:embed="rId2">
            <a:alphaModFix amt="6000"/>
          </a:blip>
          <a:srcRect/>
          <a:stretch>
            <a:fillRect/>
          </a:stretch>
        </p:blipFill>
        <p:spPr bwMode="auto">
          <a:xfrm>
            <a:off x="3544094" y="764704"/>
            <a:ext cx="7780338" cy="7842250"/>
          </a:xfrm>
          <a:prstGeom prst="rect">
            <a:avLst/>
          </a:prstGeom>
          <a:noFill/>
          <a:ln w="9525">
            <a:noFill/>
            <a:miter lim="800000"/>
            <a:headEnd/>
            <a:tailEnd/>
          </a:ln>
        </p:spPr>
      </p:pic>
      <p:sp>
        <p:nvSpPr>
          <p:cNvPr id="11" name="CasellaDiTesto 10"/>
          <p:cNvSpPr txBox="1"/>
          <p:nvPr/>
        </p:nvSpPr>
        <p:spPr>
          <a:xfrm>
            <a:off x="500062" y="1700808"/>
            <a:ext cx="8339137" cy="4675126"/>
          </a:xfrm>
          <a:prstGeom prst="rect">
            <a:avLst/>
          </a:prstGeom>
          <a:noFill/>
        </p:spPr>
        <p:txBody>
          <a:bodyPr wrap="square">
            <a:prstTxWarp prst="textNoShape">
              <a:avLst/>
            </a:prstTxWarp>
            <a:spAutoFit/>
          </a:bodyPr>
          <a:lstStyle/>
          <a:p>
            <a:pPr algn="ctr">
              <a:lnSpc>
                <a:spcPct val="80000"/>
              </a:lnSpc>
              <a:spcBef>
                <a:spcPct val="40000"/>
              </a:spcBef>
            </a:pPr>
            <a:endParaRPr lang="it-IT" sz="3600" dirty="0" smtClean="0">
              <a:solidFill>
                <a:schemeClr val="bg1"/>
              </a:solidFill>
              <a:latin typeface="Arial" charset="0"/>
              <a:cs typeface="Arial" charset="0"/>
            </a:endParaRPr>
          </a:p>
          <a:p>
            <a:pPr algn="ctr">
              <a:lnSpc>
                <a:spcPct val="80000"/>
              </a:lnSpc>
              <a:spcBef>
                <a:spcPct val="40000"/>
              </a:spcBef>
            </a:pPr>
            <a:r>
              <a:rPr lang="it-IT" sz="4000" b="1" i="1" dirty="0" smtClean="0">
                <a:solidFill>
                  <a:srgbClr val="FFFF00"/>
                </a:solidFill>
                <a:latin typeface="Trebuchet MS"/>
                <a:cs typeface="Trebuchet MS"/>
              </a:rPr>
              <a:t>La crisi fra coniugi appartenenti a Stati diversi:</a:t>
            </a:r>
          </a:p>
          <a:p>
            <a:pPr algn="ctr">
              <a:lnSpc>
                <a:spcPct val="80000"/>
              </a:lnSpc>
              <a:spcBef>
                <a:spcPct val="40000"/>
              </a:spcBef>
            </a:pPr>
            <a:r>
              <a:rPr lang="it-IT" sz="4000" b="1" i="1" dirty="0" smtClean="0">
                <a:solidFill>
                  <a:srgbClr val="FFFF00"/>
                </a:solidFill>
                <a:latin typeface="Trebuchet MS"/>
                <a:cs typeface="Trebuchet MS"/>
              </a:rPr>
              <a:t> separazione e divorzio</a:t>
            </a:r>
          </a:p>
          <a:p>
            <a:pPr algn="ctr">
              <a:lnSpc>
                <a:spcPct val="80000"/>
              </a:lnSpc>
              <a:spcBef>
                <a:spcPct val="40000"/>
              </a:spcBef>
            </a:pPr>
            <a:endParaRPr lang="it-IT" dirty="0">
              <a:solidFill>
                <a:srgbClr val="FFFF00"/>
              </a:solidFill>
              <a:latin typeface="Trebuchet MS"/>
              <a:cs typeface="Trebuchet MS"/>
            </a:endParaRPr>
          </a:p>
          <a:p>
            <a:pPr algn="ctr">
              <a:spcBef>
                <a:spcPct val="50000"/>
              </a:spcBef>
            </a:pPr>
            <a:r>
              <a:rPr lang="it-IT" sz="3600" dirty="0" err="1" smtClean="0">
                <a:solidFill>
                  <a:srgbClr val="FFFF00"/>
                </a:solidFill>
                <a:latin typeface="Trebuchet MS"/>
                <a:cs typeface="Trebuchet MS"/>
              </a:rPr>
              <a:t>federica.persano@unibg.it</a:t>
            </a:r>
            <a:endParaRPr lang="it-IT" sz="3600" dirty="0">
              <a:solidFill>
                <a:srgbClr val="FFFF00"/>
              </a:solidFill>
              <a:latin typeface="Trebuchet MS"/>
              <a:cs typeface="Trebuchet MS"/>
            </a:endParaRPr>
          </a:p>
          <a:p>
            <a:pPr algn="ctr">
              <a:lnSpc>
                <a:spcPct val="80000"/>
              </a:lnSpc>
              <a:spcBef>
                <a:spcPct val="40000"/>
              </a:spcBef>
            </a:pPr>
            <a:endParaRPr lang="it-IT" sz="3600" b="1" dirty="0">
              <a:solidFill>
                <a:srgbClr val="FFFF00"/>
              </a:solidFill>
              <a:effectLst>
                <a:outerShdw blurRad="38100" dist="38100" dir="2700000" algn="tl">
                  <a:srgbClr val="DDDDDD"/>
                </a:outerShdw>
              </a:effectLst>
              <a:latin typeface="Trebuchet MS"/>
              <a:cs typeface="Trebuchet MS"/>
            </a:endParaRPr>
          </a:p>
          <a:p>
            <a:pPr algn="ctr">
              <a:lnSpc>
                <a:spcPct val="80000"/>
              </a:lnSpc>
              <a:spcBef>
                <a:spcPct val="40000"/>
              </a:spcBef>
            </a:pPr>
            <a:r>
              <a:rPr lang="it-IT" b="1" dirty="0" smtClean="0">
                <a:solidFill>
                  <a:srgbClr val="FFFF00"/>
                </a:solidFill>
                <a:latin typeface="Trebuchet MS"/>
                <a:cs typeface="Trebuchet MS"/>
              </a:rPr>
              <a:t>10 febbraio 2017</a:t>
            </a:r>
            <a:endParaRPr lang="it-IT" b="1" dirty="0">
              <a:solidFill>
                <a:srgbClr val="FFFF00"/>
              </a:solidFill>
              <a:latin typeface="Trebuchet MS"/>
              <a:cs typeface="Trebuchet MS"/>
            </a:endParaRPr>
          </a:p>
        </p:txBody>
      </p:sp>
    </p:spTree>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179512" y="274638"/>
            <a:ext cx="8640960" cy="1401762"/>
          </a:xfrm>
        </p:spPr>
        <p:txBody>
          <a:bodyPr>
            <a:noAutofit/>
          </a:bodyPr>
          <a:lstStyle/>
          <a:p>
            <a:pPr algn="ctr"/>
            <a:r>
              <a:rPr lang="it-IT" sz="3200" dirty="0" smtClean="0">
                <a:solidFill>
                  <a:srgbClr val="0000FF"/>
                </a:solidFill>
              </a:rPr>
              <a:t>Giurisdizione in materia di obbligazioni alimentari:</a:t>
            </a:r>
            <a:br>
              <a:rPr lang="it-IT" sz="3200" dirty="0" smtClean="0">
                <a:solidFill>
                  <a:srgbClr val="0000FF"/>
                </a:solidFill>
              </a:rPr>
            </a:br>
            <a:r>
              <a:rPr lang="it-IT" sz="3200" dirty="0" smtClean="0">
                <a:solidFill>
                  <a:srgbClr val="0000FF"/>
                </a:solidFill>
              </a:rPr>
              <a:t>il Reg. UE n. 4/2009</a:t>
            </a:r>
            <a:endParaRPr lang="it-IT" sz="3200" dirty="0">
              <a:solidFill>
                <a:srgbClr val="0000FF"/>
              </a:solidFill>
            </a:endParaRPr>
          </a:p>
        </p:txBody>
      </p:sp>
      <p:sp>
        <p:nvSpPr>
          <p:cNvPr id="3" name="Segnaposto testo 2"/>
          <p:cNvSpPr>
            <a:spLocks noGrp="1"/>
          </p:cNvSpPr>
          <p:nvPr>
            <p:ph type="body" sz="quarter" idx="13"/>
          </p:nvPr>
        </p:nvSpPr>
        <p:spPr>
          <a:xfrm>
            <a:off x="0" y="1676400"/>
            <a:ext cx="9144000" cy="4419600"/>
          </a:xfrm>
        </p:spPr>
        <p:txBody>
          <a:bodyPr>
            <a:normAutofit fontScale="62500" lnSpcReduction="20000"/>
          </a:bodyPr>
          <a:lstStyle/>
          <a:p>
            <a:pPr marL="0" indent="0">
              <a:buNone/>
            </a:pPr>
            <a:r>
              <a:rPr lang="it-IT" b="1" dirty="0">
                <a:solidFill>
                  <a:srgbClr val="0000FF"/>
                </a:solidFill>
              </a:rPr>
              <a:t>Articolo </a:t>
            </a:r>
            <a:r>
              <a:rPr lang="it-IT" b="1" dirty="0" smtClean="0">
                <a:solidFill>
                  <a:srgbClr val="0000FF"/>
                </a:solidFill>
              </a:rPr>
              <a:t>3 Disposizioni </a:t>
            </a:r>
            <a:r>
              <a:rPr lang="it-IT" b="1" dirty="0">
                <a:solidFill>
                  <a:srgbClr val="0000FF"/>
                </a:solidFill>
              </a:rPr>
              <a:t>generali</a:t>
            </a:r>
            <a:br>
              <a:rPr lang="it-IT" b="1" dirty="0">
                <a:solidFill>
                  <a:srgbClr val="0000FF"/>
                </a:solidFill>
              </a:rPr>
            </a:br>
            <a:r>
              <a:rPr lang="it-IT" b="1" dirty="0">
                <a:solidFill>
                  <a:srgbClr val="0000FF"/>
                </a:solidFill>
              </a:rPr>
              <a:t>Sono competenti a pronunciarsi in materia di obbligazioni alimentari negli Stati </a:t>
            </a:r>
            <a:r>
              <a:rPr lang="it-IT" b="1" dirty="0" smtClean="0">
                <a:solidFill>
                  <a:srgbClr val="0000FF"/>
                </a:solidFill>
              </a:rPr>
              <a:t>membri:</a:t>
            </a:r>
          </a:p>
          <a:p>
            <a:pPr marL="0" indent="0">
              <a:buNone/>
            </a:pPr>
            <a:r>
              <a:rPr lang="it-IT" b="1" dirty="0" smtClean="0">
                <a:solidFill>
                  <a:srgbClr val="0000FF"/>
                </a:solidFill>
              </a:rPr>
              <a:t>a</a:t>
            </a:r>
            <a:r>
              <a:rPr lang="it-IT" b="1" dirty="0">
                <a:solidFill>
                  <a:srgbClr val="0000FF"/>
                </a:solidFill>
              </a:rPr>
              <a:t>) l’</a:t>
            </a:r>
            <a:r>
              <a:rPr lang="it-IT" b="1" dirty="0" err="1">
                <a:solidFill>
                  <a:srgbClr val="0000FF"/>
                </a:solidFill>
              </a:rPr>
              <a:t>autorita</a:t>
            </a:r>
            <a:r>
              <a:rPr lang="it-IT" b="1" dirty="0">
                <a:solidFill>
                  <a:srgbClr val="0000FF"/>
                </a:solidFill>
              </a:rPr>
              <a:t>̀ giurisdizionale del luogo in cui il convenuto risiede abitualmente; o </a:t>
            </a:r>
          </a:p>
          <a:p>
            <a:pPr marL="0" indent="0" algn="just">
              <a:buNone/>
            </a:pPr>
            <a:r>
              <a:rPr lang="it-IT" b="1" dirty="0">
                <a:solidFill>
                  <a:srgbClr val="0000FF"/>
                </a:solidFill>
              </a:rPr>
              <a:t>b) l’</a:t>
            </a:r>
            <a:r>
              <a:rPr lang="it-IT" b="1" dirty="0" err="1">
                <a:solidFill>
                  <a:srgbClr val="0000FF"/>
                </a:solidFill>
              </a:rPr>
              <a:t>autorita</a:t>
            </a:r>
            <a:r>
              <a:rPr lang="it-IT" b="1" dirty="0">
                <a:solidFill>
                  <a:srgbClr val="0000FF"/>
                </a:solidFill>
              </a:rPr>
              <a:t>̀ giurisdizionale del luogo in cui il creditore risiede abitualmente; o </a:t>
            </a:r>
          </a:p>
          <a:p>
            <a:pPr marL="0" indent="0" algn="just">
              <a:buNone/>
            </a:pPr>
            <a:r>
              <a:rPr lang="it-IT" b="1" u="sng" dirty="0">
                <a:solidFill>
                  <a:srgbClr val="FF0000"/>
                </a:solidFill>
              </a:rPr>
              <a:t>c) l’</a:t>
            </a:r>
            <a:r>
              <a:rPr lang="it-IT" b="1" u="sng" dirty="0" err="1">
                <a:solidFill>
                  <a:srgbClr val="FF0000"/>
                </a:solidFill>
              </a:rPr>
              <a:t>autorita</a:t>
            </a:r>
            <a:r>
              <a:rPr lang="it-IT" b="1" u="sng" dirty="0">
                <a:solidFill>
                  <a:srgbClr val="FF0000"/>
                </a:solidFill>
              </a:rPr>
              <a:t>̀ giurisdizionale competente secondo la legge del foro a conoscere di un’azione relativa allo stato delle persone qualora la domanda relativa a un’obbligazione alimentare sia accessoria a detta azione, salvo che tale competenza sia fondata unicamente sulla cittadinanza di una delle parti; o </a:t>
            </a:r>
          </a:p>
          <a:p>
            <a:pPr marL="0" indent="0" algn="just">
              <a:buNone/>
            </a:pPr>
            <a:r>
              <a:rPr lang="it-IT" b="1" u="sng" dirty="0">
                <a:solidFill>
                  <a:srgbClr val="FF0000"/>
                </a:solidFill>
              </a:rPr>
              <a:t>d</a:t>
            </a:r>
            <a:r>
              <a:rPr lang="it-IT" b="1" u="sng" dirty="0">
                <a:solidFill>
                  <a:srgbClr val="0000FF"/>
                </a:solidFill>
              </a:rPr>
              <a:t>) l’</a:t>
            </a:r>
            <a:r>
              <a:rPr lang="it-IT" b="1" u="sng" dirty="0" err="1">
                <a:solidFill>
                  <a:srgbClr val="0000FF"/>
                </a:solidFill>
              </a:rPr>
              <a:t>autorita</a:t>
            </a:r>
            <a:r>
              <a:rPr lang="it-IT" b="1" u="sng" dirty="0">
                <a:solidFill>
                  <a:srgbClr val="0000FF"/>
                </a:solidFill>
              </a:rPr>
              <a:t>̀ giurisdizionale competente </a:t>
            </a:r>
            <a:r>
              <a:rPr lang="it-IT" b="1" dirty="0">
                <a:solidFill>
                  <a:srgbClr val="0000FF"/>
                </a:solidFill>
              </a:rPr>
              <a:t>secondo la legge del foro a conoscere di un’azione relativa alla </a:t>
            </a:r>
            <a:r>
              <a:rPr lang="it-IT" b="1" dirty="0" err="1">
                <a:solidFill>
                  <a:srgbClr val="0000FF"/>
                </a:solidFill>
              </a:rPr>
              <a:t>responsabilita</a:t>
            </a:r>
            <a:r>
              <a:rPr lang="it-IT" b="1" dirty="0">
                <a:solidFill>
                  <a:srgbClr val="0000FF"/>
                </a:solidFill>
              </a:rPr>
              <a:t>̀ genitoriale qualora la domanda relativa a un’obbligazione alimentare sia accessoria a detta azione, salvo che tale competenza sia fondata unicamente sulla cittadinanza di una delle parti. </a:t>
            </a:r>
          </a:p>
          <a:p>
            <a:endParaRPr lang="it-IT" dirty="0"/>
          </a:p>
        </p:txBody>
      </p:sp>
    </p:spTree>
    <p:extLst>
      <p:ext uri="{BB962C8B-B14F-4D97-AF65-F5344CB8AC3E}">
        <p14:creationId xmlns:p14="http://schemas.microsoft.com/office/powerpoint/2010/main" val="2413723622"/>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0" y="256164"/>
            <a:ext cx="9096703" cy="1143000"/>
          </a:xfrm>
        </p:spPr>
        <p:txBody>
          <a:bodyPr>
            <a:normAutofit/>
          </a:bodyPr>
          <a:lstStyle/>
          <a:p>
            <a:r>
              <a:rPr lang="it-IT" sz="2000" dirty="0" smtClean="0">
                <a:solidFill>
                  <a:srgbClr val="0000FF"/>
                </a:solidFill>
              </a:rPr>
              <a:t>La</a:t>
            </a:r>
            <a:r>
              <a:rPr lang="it-IT" sz="2000" dirty="0" smtClean="0"/>
              <a:t> </a:t>
            </a:r>
            <a:r>
              <a:rPr lang="it-IT" sz="2000" u="sng" dirty="0" smtClean="0">
                <a:solidFill>
                  <a:srgbClr val="0000FF"/>
                </a:solidFill>
              </a:rPr>
              <a:t>nozione </a:t>
            </a:r>
            <a:r>
              <a:rPr lang="it-IT" sz="2000" u="sng" dirty="0">
                <a:solidFill>
                  <a:srgbClr val="0000FF"/>
                </a:solidFill>
              </a:rPr>
              <a:t>autonoma di domanda accessoria di cui all’art. 3 lettere c) e d) </a:t>
            </a:r>
            <a:r>
              <a:rPr lang="it-IT" sz="2000" u="sng" dirty="0" smtClean="0">
                <a:solidFill>
                  <a:srgbClr val="0000FF"/>
                </a:solidFill>
              </a:rPr>
              <a:t>Reg. Ue n. 4</a:t>
            </a:r>
            <a:r>
              <a:rPr lang="it-IT" sz="2000" u="sng" dirty="0">
                <a:solidFill>
                  <a:srgbClr val="0000FF"/>
                </a:solidFill>
              </a:rPr>
              <a:t>/2009.</a:t>
            </a:r>
            <a:br>
              <a:rPr lang="it-IT" sz="2000" u="sng" dirty="0">
                <a:solidFill>
                  <a:srgbClr val="0000FF"/>
                </a:solidFill>
              </a:rPr>
            </a:br>
            <a:endParaRPr lang="it-IT" sz="2000" dirty="0"/>
          </a:p>
        </p:txBody>
      </p:sp>
      <p:sp>
        <p:nvSpPr>
          <p:cNvPr id="3" name="Segnaposto testo 2"/>
          <p:cNvSpPr>
            <a:spLocks noGrp="1"/>
          </p:cNvSpPr>
          <p:nvPr>
            <p:ph type="body" sz="quarter" idx="13"/>
          </p:nvPr>
        </p:nvSpPr>
        <p:spPr>
          <a:xfrm>
            <a:off x="179512" y="1124744"/>
            <a:ext cx="8964488" cy="5112568"/>
          </a:xfrm>
        </p:spPr>
        <p:txBody>
          <a:bodyPr>
            <a:normAutofit fontScale="77500" lnSpcReduction="20000"/>
          </a:bodyPr>
          <a:lstStyle/>
          <a:p>
            <a:pPr marL="0" indent="0" algn="just">
              <a:buNone/>
            </a:pPr>
            <a:r>
              <a:rPr lang="it-IT" b="1" u="sng" dirty="0" smtClean="0">
                <a:solidFill>
                  <a:srgbClr val="0000FF"/>
                </a:solidFill>
              </a:rPr>
              <a:t>In concreto può accadere che un giudice si dichiari </a:t>
            </a:r>
            <a:r>
              <a:rPr lang="it-IT" b="1" u="sng" dirty="0">
                <a:solidFill>
                  <a:srgbClr val="0000FF"/>
                </a:solidFill>
              </a:rPr>
              <a:t>competente a conoscere della domanda di </a:t>
            </a:r>
            <a:r>
              <a:rPr lang="it-IT" b="1" u="sng" dirty="0" smtClean="0">
                <a:solidFill>
                  <a:srgbClr val="0000FF"/>
                </a:solidFill>
              </a:rPr>
              <a:t>assegno, </a:t>
            </a:r>
            <a:r>
              <a:rPr lang="it-IT" b="1" u="sng" dirty="0">
                <a:solidFill>
                  <a:srgbClr val="0000FF"/>
                </a:solidFill>
              </a:rPr>
              <a:t>rilevando che si </a:t>
            </a:r>
            <a:r>
              <a:rPr lang="it-IT" b="1" u="sng" dirty="0" smtClean="0">
                <a:solidFill>
                  <a:srgbClr val="0000FF"/>
                </a:solidFill>
              </a:rPr>
              <a:t>tratti </a:t>
            </a:r>
            <a:r>
              <a:rPr lang="it-IT" b="1" u="sng" dirty="0">
                <a:solidFill>
                  <a:srgbClr val="0000FF"/>
                </a:solidFill>
              </a:rPr>
              <a:t>di una questione accessoria a un'azione relativa allo stato delle persone, ossia alla domanda di separazione personale, ai sensi dell'articolo 3, lettera c), del regolamento n. 4/2009. Sulla base dell'articolo 3, lettera d), del medesimo regolamento, detto giudice </a:t>
            </a:r>
            <a:r>
              <a:rPr lang="it-IT" b="1" u="sng" dirty="0" smtClean="0">
                <a:solidFill>
                  <a:srgbClr val="0000FF"/>
                </a:solidFill>
              </a:rPr>
              <a:t>potrebbe invece dichiararsi </a:t>
            </a:r>
            <a:r>
              <a:rPr lang="it-IT" b="1" u="sng" dirty="0">
                <a:solidFill>
                  <a:srgbClr val="0000FF"/>
                </a:solidFill>
              </a:rPr>
              <a:t>incompetente a pronunciarsi sulla domanda riguardante il mantenimento dei figli minori, essendo quest'ultima </a:t>
            </a:r>
            <a:r>
              <a:rPr lang="it-IT" b="1" u="sng" dirty="0" smtClean="0">
                <a:solidFill>
                  <a:srgbClr val="0000FF"/>
                </a:solidFill>
              </a:rPr>
              <a:t>una domanda accessoria </a:t>
            </a:r>
            <a:r>
              <a:rPr lang="it-IT" b="1" u="sng" dirty="0">
                <a:solidFill>
                  <a:srgbClr val="0000FF"/>
                </a:solidFill>
              </a:rPr>
              <a:t>all'azione relativa alla responsabilità </a:t>
            </a:r>
            <a:r>
              <a:rPr lang="it-IT" b="1" u="sng" dirty="0" smtClean="0">
                <a:solidFill>
                  <a:srgbClr val="0000FF"/>
                </a:solidFill>
              </a:rPr>
              <a:t>genitoriale (</a:t>
            </a:r>
            <a:r>
              <a:rPr lang="it-IT" b="1" u="sng" cap="small" dirty="0" smtClean="0">
                <a:solidFill>
                  <a:srgbClr val="0000FF"/>
                </a:solidFill>
              </a:rPr>
              <a:t>Cassazione </a:t>
            </a:r>
            <a:r>
              <a:rPr lang="it-IT" b="1" u="sng" cap="small" dirty="0">
                <a:solidFill>
                  <a:srgbClr val="0000FF"/>
                </a:solidFill>
              </a:rPr>
              <a:t>civile, sez. un., 05/02/2016, (ud. 26/01/2016, dep.05/02/2016), </a:t>
            </a:r>
            <a:r>
              <a:rPr lang="it-IT" b="1" u="sng" cap="small" dirty="0" smtClean="0">
                <a:solidFill>
                  <a:srgbClr val="0000FF"/>
                </a:solidFill>
              </a:rPr>
              <a:t>n</a:t>
            </a:r>
            <a:r>
              <a:rPr lang="it-IT" b="1" u="sng" cap="small" dirty="0">
                <a:solidFill>
                  <a:srgbClr val="0000FF"/>
                </a:solidFill>
              </a:rPr>
              <a:t>. </a:t>
            </a:r>
            <a:r>
              <a:rPr lang="it-IT" b="1" u="sng" cap="small" dirty="0" smtClean="0">
                <a:solidFill>
                  <a:srgbClr val="0000FF"/>
                </a:solidFill>
              </a:rPr>
              <a:t>2276, </a:t>
            </a:r>
            <a:r>
              <a:rPr lang="it-IT" b="1" u="sng" cap="small" dirty="0">
                <a:solidFill>
                  <a:srgbClr val="0000FF"/>
                </a:solidFill>
              </a:rPr>
              <a:t>Corte giustizia UE, sez. III, 16/07/2015,  n. </a:t>
            </a:r>
            <a:r>
              <a:rPr lang="it-IT" b="1" u="sng" cap="small" dirty="0" smtClean="0">
                <a:solidFill>
                  <a:srgbClr val="0000FF"/>
                </a:solidFill>
              </a:rPr>
              <a:t>184; </a:t>
            </a:r>
            <a:r>
              <a:rPr lang="it-IT" b="1" u="sng" cap="small" dirty="0">
                <a:solidFill>
                  <a:srgbClr val="0000FF"/>
                </a:solidFill>
              </a:rPr>
              <a:t>Cassazione civile, sez. un., 07/09/2016, (ud. 24/05/2016, dep.07/09/</a:t>
            </a:r>
            <a:r>
              <a:rPr lang="it-IT" b="1" u="sng" cap="small" dirty="0" smtClean="0">
                <a:solidFill>
                  <a:srgbClr val="0000FF"/>
                </a:solidFill>
              </a:rPr>
              <a:t>2016, </a:t>
            </a:r>
            <a:r>
              <a:rPr lang="it-IT" b="1" u="sng" cap="small" dirty="0">
                <a:solidFill>
                  <a:srgbClr val="0000FF"/>
                </a:solidFill>
              </a:rPr>
              <a:t> n. </a:t>
            </a:r>
            <a:r>
              <a:rPr lang="it-IT" b="1" u="sng" cap="small" dirty="0" smtClean="0">
                <a:solidFill>
                  <a:srgbClr val="0000FF"/>
                </a:solidFill>
              </a:rPr>
              <a:t>17676)</a:t>
            </a:r>
            <a:endParaRPr lang="it-IT" b="1" u="sng" cap="small" dirty="0">
              <a:solidFill>
                <a:srgbClr val="0000FF"/>
              </a:solidFill>
            </a:endParaRPr>
          </a:p>
          <a:p>
            <a:pPr algn="just"/>
            <a:endParaRPr lang="it-IT" cap="small" dirty="0"/>
          </a:p>
          <a:p>
            <a:pPr lvl="0"/>
            <a:endParaRPr lang="it-IT" cap="small" dirty="0"/>
          </a:p>
          <a:p>
            <a:endParaRPr lang="it-IT" dirty="0"/>
          </a:p>
        </p:txBody>
      </p:sp>
    </p:spTree>
    <p:extLst>
      <p:ext uri="{BB962C8B-B14F-4D97-AF65-F5344CB8AC3E}">
        <p14:creationId xmlns:p14="http://schemas.microsoft.com/office/powerpoint/2010/main" val="4234368623"/>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107504" y="116632"/>
            <a:ext cx="8928992" cy="1301006"/>
          </a:xfrm>
        </p:spPr>
        <p:txBody>
          <a:bodyPr>
            <a:normAutofit fontScale="90000"/>
          </a:bodyPr>
          <a:lstStyle/>
          <a:p>
            <a:pPr algn="ctr"/>
            <a:r>
              <a:rPr lang="it-IT" dirty="0" smtClean="0">
                <a:solidFill>
                  <a:srgbClr val="0000FF"/>
                </a:solidFill>
              </a:rPr>
              <a:t>Reg. Ue n. 4/2009</a:t>
            </a:r>
            <a:br>
              <a:rPr lang="it-IT" dirty="0" smtClean="0">
                <a:solidFill>
                  <a:srgbClr val="0000FF"/>
                </a:solidFill>
              </a:rPr>
            </a:br>
            <a:r>
              <a:rPr lang="it-IT" dirty="0" smtClean="0">
                <a:solidFill>
                  <a:srgbClr val="0000FF"/>
                </a:solidFill>
              </a:rPr>
              <a:t>Articolo </a:t>
            </a:r>
            <a:r>
              <a:rPr lang="it-IT" dirty="0">
                <a:solidFill>
                  <a:srgbClr val="0000FF"/>
                </a:solidFill>
              </a:rPr>
              <a:t>4 Elezione del foro </a:t>
            </a:r>
          </a:p>
        </p:txBody>
      </p:sp>
      <p:sp>
        <p:nvSpPr>
          <p:cNvPr id="3" name="Segnaposto testo 2"/>
          <p:cNvSpPr>
            <a:spLocks noGrp="1"/>
          </p:cNvSpPr>
          <p:nvPr>
            <p:ph type="body" sz="quarter" idx="13"/>
          </p:nvPr>
        </p:nvSpPr>
        <p:spPr>
          <a:xfrm>
            <a:off x="107504" y="1417638"/>
            <a:ext cx="8928992" cy="4963690"/>
          </a:xfrm>
        </p:spPr>
        <p:txBody>
          <a:bodyPr>
            <a:normAutofit fontScale="47500" lnSpcReduction="20000"/>
          </a:bodyPr>
          <a:lstStyle/>
          <a:p>
            <a:pPr marL="0" indent="0" algn="just">
              <a:buNone/>
            </a:pPr>
            <a:r>
              <a:rPr lang="it-IT" sz="2900" b="1" dirty="0">
                <a:solidFill>
                  <a:srgbClr val="0000FF"/>
                </a:solidFill>
              </a:rPr>
              <a:t>1. Le parti possono convenire che siano competenti a conoscere delle controversie tra di esse in materia di obbligazioni alimentari la o le </a:t>
            </a:r>
            <a:r>
              <a:rPr lang="it-IT" sz="2900" b="1" dirty="0" err="1">
                <a:solidFill>
                  <a:srgbClr val="0000FF"/>
                </a:solidFill>
              </a:rPr>
              <a:t>autorita</a:t>
            </a:r>
            <a:r>
              <a:rPr lang="it-IT" sz="2900" b="1" dirty="0">
                <a:solidFill>
                  <a:srgbClr val="0000FF"/>
                </a:solidFill>
              </a:rPr>
              <a:t>̀ giurisdizionali seguenti di uno Stato membro: </a:t>
            </a:r>
          </a:p>
          <a:p>
            <a:pPr marL="0" indent="0" algn="just">
              <a:buNone/>
            </a:pPr>
            <a:r>
              <a:rPr lang="it-IT" sz="2900" b="1" dirty="0">
                <a:solidFill>
                  <a:srgbClr val="0000FF"/>
                </a:solidFill>
              </a:rPr>
              <a:t>a) la o le </a:t>
            </a:r>
            <a:r>
              <a:rPr lang="it-IT" sz="2900" b="1" dirty="0" err="1">
                <a:solidFill>
                  <a:srgbClr val="0000FF"/>
                </a:solidFill>
              </a:rPr>
              <a:t>autorita</a:t>
            </a:r>
            <a:r>
              <a:rPr lang="it-IT" sz="2900" b="1" dirty="0">
                <a:solidFill>
                  <a:srgbClr val="0000FF"/>
                </a:solidFill>
              </a:rPr>
              <a:t>̀ giurisdizionali dello Stato membro in cui una delle parti risiede abitualmente; </a:t>
            </a:r>
          </a:p>
          <a:p>
            <a:pPr marL="0" indent="0" algn="just">
              <a:buNone/>
            </a:pPr>
            <a:r>
              <a:rPr lang="it-IT" sz="2900" b="1" dirty="0">
                <a:solidFill>
                  <a:srgbClr val="0000FF"/>
                </a:solidFill>
              </a:rPr>
              <a:t>b) la o le </a:t>
            </a:r>
            <a:r>
              <a:rPr lang="it-IT" sz="2900" b="1" dirty="0" err="1">
                <a:solidFill>
                  <a:srgbClr val="0000FF"/>
                </a:solidFill>
              </a:rPr>
              <a:t>autorita</a:t>
            </a:r>
            <a:r>
              <a:rPr lang="it-IT" sz="2900" b="1" dirty="0">
                <a:solidFill>
                  <a:srgbClr val="0000FF"/>
                </a:solidFill>
              </a:rPr>
              <a:t>̀ giurisdizionali dello Stato membro di cittadinanza di una delle parti; </a:t>
            </a:r>
          </a:p>
          <a:p>
            <a:pPr marL="0" indent="0" algn="just">
              <a:buNone/>
            </a:pPr>
            <a:r>
              <a:rPr lang="it-IT" sz="2900" b="1" dirty="0"/>
              <a:t>c</a:t>
            </a:r>
            <a:r>
              <a:rPr lang="it-IT" sz="2900" b="1" u="sng" dirty="0"/>
              <a:t>) </a:t>
            </a:r>
            <a:r>
              <a:rPr lang="it-IT" sz="3400" b="1" u="sng" dirty="0"/>
              <a:t>per quanto riguarda le obbligazioni alimentari tra coniugi o ex coniugi: </a:t>
            </a:r>
          </a:p>
          <a:p>
            <a:pPr algn="just"/>
            <a:r>
              <a:rPr lang="it-IT" sz="3400" b="1" u="sng" dirty="0"/>
              <a:t>i) l’</a:t>
            </a:r>
            <a:r>
              <a:rPr lang="it-IT" sz="3400" b="1" u="sng" dirty="0" err="1"/>
              <a:t>autorita</a:t>
            </a:r>
            <a:r>
              <a:rPr lang="it-IT" sz="3400" b="1" u="sng" dirty="0"/>
              <a:t>̀ giurisdizionale competente a conoscere delle loro controversie in materia matrimoniale; o </a:t>
            </a:r>
          </a:p>
          <a:p>
            <a:pPr algn="just"/>
            <a:r>
              <a:rPr lang="it-IT" sz="3400" b="1" u="sng" dirty="0"/>
              <a:t>ii) la o le </a:t>
            </a:r>
            <a:r>
              <a:rPr lang="it-IT" sz="3400" b="1" u="sng" dirty="0" err="1"/>
              <a:t>autorita</a:t>
            </a:r>
            <a:r>
              <a:rPr lang="it-IT" sz="3400" b="1" u="sng" dirty="0"/>
              <a:t>̀ giurisdizionali dello Stato membro in cui essi hanno avuto </a:t>
            </a:r>
            <a:r>
              <a:rPr lang="it-IT" sz="3400" b="1" u="sng" dirty="0">
                <a:solidFill>
                  <a:schemeClr val="tx2">
                    <a:lumMod val="50000"/>
                    <a:lumOff val="50000"/>
                  </a:schemeClr>
                </a:solidFill>
              </a:rPr>
              <a:t>l’ultima residenza abituale comune per un periodo di almeno un anno. </a:t>
            </a:r>
          </a:p>
          <a:p>
            <a:pPr algn="just"/>
            <a:r>
              <a:rPr lang="it-IT" sz="3400" b="1" dirty="0">
                <a:solidFill>
                  <a:srgbClr val="202020"/>
                </a:solidFill>
              </a:rPr>
              <a:t>Le condizioni di cui alle lettere a), b) o c) devono risultare soddisfatte al momento della conclusione dell’accordo relativo all’elezione del foro o nel momento in cui è adita l’</a:t>
            </a:r>
            <a:r>
              <a:rPr lang="it-IT" sz="3400" b="1" dirty="0" err="1">
                <a:solidFill>
                  <a:srgbClr val="202020"/>
                </a:solidFill>
              </a:rPr>
              <a:t>autorita</a:t>
            </a:r>
            <a:r>
              <a:rPr lang="it-IT" sz="3400" b="1" dirty="0">
                <a:solidFill>
                  <a:srgbClr val="202020"/>
                </a:solidFill>
              </a:rPr>
              <a:t>̀ giurisdizionale. </a:t>
            </a:r>
          </a:p>
          <a:p>
            <a:pPr algn="just"/>
            <a:r>
              <a:rPr lang="it-IT" sz="2900" b="1" dirty="0">
                <a:solidFill>
                  <a:srgbClr val="0000FF"/>
                </a:solidFill>
              </a:rPr>
              <a:t>La competenza conferita dall’accordo è esclusiva, salvo che le parti non dispongano diversamente. </a:t>
            </a:r>
          </a:p>
          <a:p>
            <a:pPr algn="just"/>
            <a:r>
              <a:rPr lang="it-IT" sz="3400" b="1" dirty="0">
                <a:solidFill>
                  <a:schemeClr val="tx1"/>
                </a:solidFill>
              </a:rPr>
              <a:t>2. L’accordo relativo all’elezione del foro è concluso per iscritto. Si considera forma scritta qualsiasi comunicazione elettronica che consenta una registrazione durevole dell'accordo. </a:t>
            </a:r>
          </a:p>
          <a:p>
            <a:pPr algn="just"/>
            <a:r>
              <a:rPr lang="it-IT" sz="2900" b="1" u="sng" dirty="0">
                <a:solidFill>
                  <a:srgbClr val="0000FF"/>
                </a:solidFill>
              </a:rPr>
              <a:t>3. Il presente articolo non si applica nelle controversie concernenti un’obbligazione alimentare nei confronti di un minore di diciotto anni. </a:t>
            </a:r>
          </a:p>
          <a:p>
            <a:pPr algn="just"/>
            <a:r>
              <a:rPr lang="it-IT" sz="2900" b="1" dirty="0" smtClean="0">
                <a:solidFill>
                  <a:srgbClr val="0000FF"/>
                </a:solidFill>
              </a:rPr>
              <a:t>[</a:t>
            </a:r>
            <a:r>
              <a:rPr lang="it-IT" sz="2900" b="1" i="1" dirty="0" smtClean="0">
                <a:solidFill>
                  <a:srgbClr val="0000FF"/>
                </a:solidFill>
              </a:rPr>
              <a:t>Omissis</a:t>
            </a:r>
            <a:r>
              <a:rPr lang="it-IT" sz="2900" b="1" dirty="0" smtClean="0">
                <a:solidFill>
                  <a:srgbClr val="0000FF"/>
                </a:solidFill>
              </a:rPr>
              <a:t>]</a:t>
            </a:r>
            <a:endParaRPr lang="it-IT" sz="2900" b="1" dirty="0">
              <a:solidFill>
                <a:srgbClr val="0000FF"/>
              </a:solidFill>
            </a:endParaRPr>
          </a:p>
          <a:p>
            <a:endParaRPr lang="it-IT" dirty="0"/>
          </a:p>
        </p:txBody>
      </p:sp>
    </p:spTree>
    <p:extLst>
      <p:ext uri="{BB962C8B-B14F-4D97-AF65-F5344CB8AC3E}">
        <p14:creationId xmlns:p14="http://schemas.microsoft.com/office/powerpoint/2010/main" val="3802994501"/>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endParaRPr lang="it-IT" dirty="0"/>
          </a:p>
        </p:txBody>
      </p:sp>
      <p:sp>
        <p:nvSpPr>
          <p:cNvPr id="3" name="Segnaposto testo 2"/>
          <p:cNvSpPr>
            <a:spLocks noGrp="1"/>
          </p:cNvSpPr>
          <p:nvPr>
            <p:ph type="body" sz="quarter" idx="13"/>
          </p:nvPr>
        </p:nvSpPr>
        <p:spPr>
          <a:xfrm>
            <a:off x="179512" y="620688"/>
            <a:ext cx="8507288" cy="5475312"/>
          </a:xfrm>
        </p:spPr>
        <p:txBody>
          <a:bodyPr>
            <a:normAutofit/>
          </a:bodyPr>
          <a:lstStyle/>
          <a:p>
            <a:pPr marL="0" indent="0" algn="ctr">
              <a:buNone/>
            </a:pPr>
            <a:endParaRPr lang="it-IT" sz="3600" b="1" dirty="0" smtClean="0">
              <a:solidFill>
                <a:srgbClr val="0000FF"/>
              </a:solidFill>
            </a:endParaRPr>
          </a:p>
          <a:p>
            <a:pPr marL="0" indent="0" algn="ctr">
              <a:buNone/>
            </a:pPr>
            <a:endParaRPr lang="it-IT" sz="3600" b="1" dirty="0">
              <a:solidFill>
                <a:srgbClr val="0000FF"/>
              </a:solidFill>
            </a:endParaRPr>
          </a:p>
          <a:p>
            <a:pPr marL="0" indent="0" algn="ctr">
              <a:buNone/>
            </a:pPr>
            <a:endParaRPr lang="it-IT" sz="3600" b="1" dirty="0" smtClean="0">
              <a:solidFill>
                <a:srgbClr val="0000FF"/>
              </a:solidFill>
            </a:endParaRPr>
          </a:p>
          <a:p>
            <a:pPr marL="0" indent="0" algn="ctr">
              <a:buNone/>
            </a:pPr>
            <a:r>
              <a:rPr lang="it-IT" sz="3600" b="1" dirty="0" smtClean="0">
                <a:solidFill>
                  <a:srgbClr val="0000FF"/>
                </a:solidFill>
              </a:rPr>
              <a:t>LA LEGGE APPLICABILE</a:t>
            </a:r>
            <a:endParaRPr lang="it-IT" sz="3600" b="1" dirty="0">
              <a:solidFill>
                <a:srgbClr val="0000FF"/>
              </a:solidFill>
            </a:endParaRPr>
          </a:p>
        </p:txBody>
      </p:sp>
    </p:spTree>
    <p:extLst>
      <p:ext uri="{BB962C8B-B14F-4D97-AF65-F5344CB8AC3E}">
        <p14:creationId xmlns:p14="http://schemas.microsoft.com/office/powerpoint/2010/main" val="2660289935"/>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107504" y="274638"/>
            <a:ext cx="9036496" cy="1143000"/>
          </a:xfrm>
        </p:spPr>
        <p:txBody>
          <a:bodyPr>
            <a:normAutofit/>
          </a:bodyPr>
          <a:lstStyle/>
          <a:p>
            <a:r>
              <a:rPr lang="it-IT" sz="3000" dirty="0" smtClean="0">
                <a:solidFill>
                  <a:srgbClr val="3333CC"/>
                </a:solidFill>
                <a:latin typeface="Trebuchet MS" pitchFamily="34" charset="0"/>
                <a:cs typeface="Trebuchet MS"/>
              </a:rPr>
              <a:t>Analisi delle questioni </a:t>
            </a:r>
            <a:r>
              <a:rPr lang="it-IT" sz="3000" dirty="0" err="1" smtClean="0">
                <a:solidFill>
                  <a:srgbClr val="3333CC"/>
                </a:solidFill>
                <a:latin typeface="Trebuchet MS" pitchFamily="34" charset="0"/>
                <a:cs typeface="Trebuchet MS"/>
              </a:rPr>
              <a:t>internazionalprivatistiche</a:t>
            </a:r>
            <a:r>
              <a:rPr lang="it-IT" sz="3000" dirty="0" smtClean="0">
                <a:solidFill>
                  <a:srgbClr val="3333CC"/>
                </a:solidFill>
                <a:latin typeface="Trebuchet MS" pitchFamily="34" charset="0"/>
                <a:cs typeface="Trebuchet MS"/>
              </a:rPr>
              <a:t> sottoposte al Tribunale di Bergamo</a:t>
            </a:r>
            <a:endParaRPr lang="it-IT" sz="3000" dirty="0">
              <a:solidFill>
                <a:srgbClr val="3333CC"/>
              </a:solidFill>
              <a:latin typeface="Trebuchet MS" pitchFamily="34" charset="0"/>
              <a:cs typeface="Trebuchet MS"/>
            </a:endParaRPr>
          </a:p>
        </p:txBody>
      </p:sp>
      <p:sp>
        <p:nvSpPr>
          <p:cNvPr id="3" name="Segnaposto testo 2"/>
          <p:cNvSpPr>
            <a:spLocks noGrp="1"/>
          </p:cNvSpPr>
          <p:nvPr>
            <p:ph type="body" sz="quarter" idx="13"/>
          </p:nvPr>
        </p:nvSpPr>
        <p:spPr>
          <a:xfrm>
            <a:off x="899592" y="1417638"/>
            <a:ext cx="8064896" cy="4747666"/>
          </a:xfrm>
        </p:spPr>
        <p:txBody>
          <a:bodyPr>
            <a:noAutofit/>
          </a:bodyPr>
          <a:lstStyle/>
          <a:p>
            <a:pPr lvl="2">
              <a:lnSpc>
                <a:spcPct val="140000"/>
              </a:lnSpc>
              <a:spcBef>
                <a:spcPct val="20000"/>
              </a:spcBef>
            </a:pPr>
            <a:r>
              <a:rPr lang="it-IT" sz="2400" dirty="0" smtClean="0">
                <a:solidFill>
                  <a:srgbClr val="3333CC"/>
                </a:solidFill>
                <a:latin typeface="Trebuchet MS" pitchFamily="34" charset="0"/>
                <a:ea typeface="+mj-ea"/>
                <a:cs typeface="Trebuchet MS"/>
              </a:rPr>
              <a:t>Si sono esaminate prevalentemente questioni concernenti </a:t>
            </a:r>
            <a:r>
              <a:rPr lang="it-IT" sz="2400" b="1" u="sng" dirty="0" smtClean="0">
                <a:solidFill>
                  <a:srgbClr val="FF0000"/>
                </a:solidFill>
                <a:latin typeface="Trebuchet MS" pitchFamily="34" charset="0"/>
                <a:ea typeface="+mj-ea"/>
                <a:cs typeface="Trebuchet MS"/>
              </a:rPr>
              <a:t>l’individuazione della legge applicabile </a:t>
            </a:r>
            <a:r>
              <a:rPr lang="it-IT" sz="2400" b="1" u="sng" dirty="0">
                <a:solidFill>
                  <a:srgbClr val="FF0000"/>
                </a:solidFill>
                <a:latin typeface="Trebuchet MS" pitchFamily="34" charset="0"/>
                <a:ea typeface="+mj-ea"/>
                <a:cs typeface="Trebuchet MS"/>
              </a:rPr>
              <a:t>a</a:t>
            </a:r>
            <a:r>
              <a:rPr lang="it-IT" sz="2400" b="1" u="sng" dirty="0" smtClean="0">
                <a:solidFill>
                  <a:srgbClr val="FF0000"/>
                </a:solidFill>
                <a:latin typeface="Trebuchet MS" pitchFamily="34" charset="0"/>
                <a:ea typeface="+mj-ea"/>
                <a:cs typeface="Trebuchet MS"/>
              </a:rPr>
              <a:t>lla separazione ovvero al divorzio fra coniugi stranieri </a:t>
            </a:r>
            <a:r>
              <a:rPr lang="it-IT" sz="2400" dirty="0">
                <a:solidFill>
                  <a:srgbClr val="3333CC"/>
                </a:solidFill>
                <a:latin typeface="Trebuchet MS" pitchFamily="34" charset="0"/>
                <a:cs typeface="Trebuchet MS"/>
              </a:rPr>
              <a:t>(albanesi, boliviani, cinesi, filippini, marocchini, romeni</a:t>
            </a:r>
            <a:r>
              <a:rPr lang="it-IT" sz="2400" dirty="0" smtClean="0">
                <a:solidFill>
                  <a:srgbClr val="3333CC"/>
                </a:solidFill>
                <a:latin typeface="Trebuchet MS" pitchFamily="34" charset="0"/>
                <a:cs typeface="Trebuchet MS"/>
              </a:rPr>
              <a:t>)</a:t>
            </a:r>
            <a:r>
              <a:rPr lang="it-IT" sz="2400" dirty="0" smtClean="0">
                <a:solidFill>
                  <a:srgbClr val="3333CC"/>
                </a:solidFill>
                <a:latin typeface="Trebuchet MS" pitchFamily="34" charset="0"/>
                <a:ea typeface="+mj-ea"/>
                <a:cs typeface="Trebuchet MS"/>
              </a:rPr>
              <a:t>, nella maggior parte dei casi aventi medesima nazionalità e che hanno celebrato il matrimonio nel Paese di cui sono cittadini (registrando successivamente l’atto di matrimonio in Italia).</a:t>
            </a:r>
          </a:p>
        </p:txBody>
      </p:sp>
    </p:spTree>
    <p:extLst>
      <p:ext uri="{BB962C8B-B14F-4D97-AF65-F5344CB8AC3E}">
        <p14:creationId xmlns:p14="http://schemas.microsoft.com/office/powerpoint/2010/main" val="256900480"/>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107504" y="116632"/>
            <a:ext cx="8856984" cy="1301006"/>
          </a:xfrm>
        </p:spPr>
        <p:txBody>
          <a:bodyPr>
            <a:normAutofit fontScale="90000"/>
          </a:bodyPr>
          <a:lstStyle/>
          <a:p>
            <a:pPr algn="just"/>
            <a:r>
              <a:rPr lang="it-IT" sz="2000" dirty="0" smtClean="0">
                <a:solidFill>
                  <a:srgbClr val="0000FF"/>
                </a:solidFill>
              </a:rPr>
              <a:t>La </a:t>
            </a:r>
            <a:r>
              <a:rPr lang="it-IT" sz="2000" dirty="0" err="1" smtClean="0">
                <a:solidFill>
                  <a:srgbClr val="0000FF"/>
                </a:solidFill>
              </a:rPr>
              <a:t>diciplina</a:t>
            </a:r>
            <a:r>
              <a:rPr lang="it-IT" sz="2000" dirty="0" smtClean="0">
                <a:solidFill>
                  <a:srgbClr val="0000FF"/>
                </a:solidFill>
              </a:rPr>
              <a:t> precedente l’entrata in vigore, in data 21 giugno 2012, del Regolamento 1259/2012 sulla legge applicabile alla separazione e al divorzio: la legge n. 218/1995 di riforma del diritto internazionale privato</a:t>
            </a:r>
            <a:endParaRPr lang="it-IT" sz="2000" dirty="0">
              <a:solidFill>
                <a:srgbClr val="0000FF"/>
              </a:solidFill>
            </a:endParaRPr>
          </a:p>
        </p:txBody>
      </p:sp>
      <p:sp>
        <p:nvSpPr>
          <p:cNvPr id="3" name="Segnaposto testo 2"/>
          <p:cNvSpPr>
            <a:spLocks noGrp="1"/>
          </p:cNvSpPr>
          <p:nvPr>
            <p:ph type="body" sz="quarter" idx="13"/>
          </p:nvPr>
        </p:nvSpPr>
        <p:spPr>
          <a:xfrm>
            <a:off x="0" y="1268760"/>
            <a:ext cx="9144000" cy="4968552"/>
          </a:xfrm>
        </p:spPr>
        <p:txBody>
          <a:bodyPr>
            <a:normAutofit fontScale="92500" lnSpcReduction="20000"/>
          </a:bodyPr>
          <a:lstStyle/>
          <a:p>
            <a:pPr marL="0" indent="0" algn="just">
              <a:buNone/>
            </a:pPr>
            <a:r>
              <a:rPr lang="it-IT" sz="2000" b="1" dirty="0">
                <a:solidFill>
                  <a:srgbClr val="0000FF"/>
                </a:solidFill>
                <a:latin typeface="Arial"/>
                <a:cs typeface="Arial"/>
              </a:rPr>
              <a:t>Art. 31. </a:t>
            </a:r>
            <a:r>
              <a:rPr lang="it-IT" sz="2000" b="1" dirty="0">
                <a:latin typeface="Arial"/>
                <a:cs typeface="Arial"/>
              </a:rPr>
              <a:t>Separazione personale e scioglimento del matrimonio </a:t>
            </a:r>
            <a:endParaRPr lang="it-IT" sz="2000" b="1" dirty="0" smtClean="0">
              <a:latin typeface="Arial"/>
              <a:cs typeface="Arial"/>
            </a:endParaRPr>
          </a:p>
          <a:p>
            <a:pPr marL="0" indent="0" algn="just">
              <a:buNone/>
            </a:pPr>
            <a:r>
              <a:rPr lang="it-IT" sz="2000" b="1" i="1" dirty="0" smtClean="0">
                <a:latin typeface="Arial"/>
                <a:cs typeface="Arial"/>
              </a:rPr>
              <a:t>1</a:t>
            </a:r>
            <a:r>
              <a:rPr lang="it-IT" sz="2000" b="1" i="1" dirty="0">
                <a:latin typeface="Arial"/>
                <a:cs typeface="Arial"/>
              </a:rPr>
              <a:t>. La separazione personale e lo scioglimento del matrimonio sono regolati dalla </a:t>
            </a:r>
            <a:r>
              <a:rPr lang="it-IT" sz="2000" b="1" i="1" dirty="0">
                <a:solidFill>
                  <a:srgbClr val="FF0000"/>
                </a:solidFill>
                <a:latin typeface="Arial"/>
                <a:cs typeface="Arial"/>
              </a:rPr>
              <a:t>legge nazionale comune </a:t>
            </a:r>
            <a:r>
              <a:rPr lang="it-IT" sz="2000" b="1" i="1" dirty="0">
                <a:latin typeface="Arial"/>
                <a:cs typeface="Arial"/>
              </a:rPr>
              <a:t>dei coniugi al momento della domanda di separazione o di scioglimento del matrimonio; in mancanza si applica la </a:t>
            </a:r>
            <a:r>
              <a:rPr lang="it-IT" sz="2000" b="1" i="1" dirty="0">
                <a:solidFill>
                  <a:srgbClr val="008000"/>
                </a:solidFill>
                <a:latin typeface="Arial"/>
                <a:cs typeface="Arial"/>
              </a:rPr>
              <a:t>legge dello Stato nel quale la vita matrimoniale risulta prevalentemente localizzata</a:t>
            </a:r>
            <a:r>
              <a:rPr lang="it-IT" sz="2000" b="1" i="1" dirty="0">
                <a:latin typeface="Arial"/>
                <a:cs typeface="Arial"/>
              </a:rPr>
              <a:t>.</a:t>
            </a:r>
          </a:p>
          <a:p>
            <a:pPr marL="0" indent="0" algn="just">
              <a:buNone/>
            </a:pPr>
            <a:r>
              <a:rPr lang="it-IT" sz="2000" b="1" i="1" dirty="0">
                <a:latin typeface="Arial"/>
                <a:cs typeface="Arial"/>
              </a:rPr>
              <a:t>2. </a:t>
            </a:r>
            <a:r>
              <a:rPr lang="it-IT" sz="2000" b="1" i="1" u="sng" dirty="0">
                <a:latin typeface="Arial"/>
                <a:cs typeface="Arial"/>
              </a:rPr>
              <a:t>La separazione personale e lo scioglimento del matrimonio, qualora non siano previsti dalla legge straniera applicabile, sono regolati dalla </a:t>
            </a:r>
            <a:r>
              <a:rPr lang="it-IT" sz="2000" b="1" i="1" u="sng" dirty="0">
                <a:solidFill>
                  <a:srgbClr val="0000FF"/>
                </a:solidFill>
                <a:latin typeface="Arial"/>
                <a:cs typeface="Arial"/>
              </a:rPr>
              <a:t>legge </a:t>
            </a:r>
            <a:r>
              <a:rPr lang="it-IT" sz="2000" b="1" i="1" u="sng" dirty="0" smtClean="0">
                <a:solidFill>
                  <a:srgbClr val="0000FF"/>
                </a:solidFill>
                <a:latin typeface="Arial"/>
                <a:cs typeface="Arial"/>
              </a:rPr>
              <a:t>italiana</a:t>
            </a:r>
            <a:r>
              <a:rPr lang="it-IT" sz="2000" b="1" i="1" u="sng" dirty="0" smtClean="0">
                <a:latin typeface="Arial"/>
                <a:cs typeface="Arial"/>
              </a:rPr>
              <a:t>.</a:t>
            </a:r>
          </a:p>
          <a:p>
            <a:pPr marL="0" indent="0" algn="just">
              <a:buNone/>
            </a:pPr>
            <a:r>
              <a:rPr lang="it-IT" sz="2000" i="1" u="sng" dirty="0" smtClean="0">
                <a:solidFill>
                  <a:srgbClr val="0000FF"/>
                </a:solidFill>
                <a:latin typeface="Arial"/>
                <a:cs typeface="Arial"/>
              </a:rPr>
              <a:t>Nel caso di domande di separazione la cui legge regolatrice ai sensi dell’art. 31.1. sia una legge che non consente la separazione (ad esempio legge albanese</a:t>
            </a:r>
            <a:r>
              <a:rPr lang="it-IT" sz="2000" i="1" u="sng" dirty="0">
                <a:solidFill>
                  <a:srgbClr val="0000FF"/>
                </a:solidFill>
                <a:latin typeface="Arial"/>
                <a:cs typeface="Arial"/>
              </a:rPr>
              <a:t> </a:t>
            </a:r>
            <a:r>
              <a:rPr lang="it-IT" sz="2000" i="1" u="sng" dirty="0" smtClean="0">
                <a:solidFill>
                  <a:srgbClr val="0000FF"/>
                </a:solidFill>
                <a:latin typeface="Arial"/>
                <a:cs typeface="Arial"/>
              </a:rPr>
              <a:t>o rumena, mentre ad esempio della legge boliviana o filippina che contemplano anche la separazione), il Tribunale di Bergamo ha ritenuto applicabile la </a:t>
            </a:r>
            <a:r>
              <a:rPr lang="it-IT" sz="2000" i="1" u="sng" dirty="0" err="1" smtClean="0">
                <a:solidFill>
                  <a:srgbClr val="0000FF"/>
                </a:solidFill>
                <a:latin typeface="Arial"/>
                <a:cs typeface="Arial"/>
              </a:rPr>
              <a:t>lex</a:t>
            </a:r>
            <a:r>
              <a:rPr lang="it-IT" sz="2000" i="1" u="sng" dirty="0" smtClean="0">
                <a:solidFill>
                  <a:srgbClr val="0000FF"/>
                </a:solidFill>
                <a:latin typeface="Arial"/>
                <a:cs typeface="Arial"/>
              </a:rPr>
              <a:t> fori ai sensi del secondo comma dell’art. 31 (senza operare alcun riferimento ad una eventuale contrarietà del divorzio immediato all’ordine pubblico di cui all’art. 16 della legge 218). </a:t>
            </a:r>
            <a:r>
              <a:rPr lang="it-IT" sz="2000" dirty="0" smtClean="0">
                <a:solidFill>
                  <a:srgbClr val="0000FF"/>
                </a:solidFill>
                <a:latin typeface="Arial"/>
                <a:cs typeface="Arial"/>
              </a:rPr>
              <a:t>Sul punto cfr. ad esempio </a:t>
            </a:r>
            <a:r>
              <a:rPr lang="it-IT" sz="2000" dirty="0" err="1" smtClean="0">
                <a:solidFill>
                  <a:srgbClr val="0000FF"/>
                </a:solidFill>
                <a:latin typeface="Arial"/>
                <a:cs typeface="Arial"/>
              </a:rPr>
              <a:t>Trib</a:t>
            </a:r>
            <a:r>
              <a:rPr lang="it-IT" sz="2000" dirty="0" smtClean="0">
                <a:solidFill>
                  <a:srgbClr val="0000FF"/>
                </a:solidFill>
                <a:latin typeface="Arial"/>
                <a:cs typeface="Arial"/>
              </a:rPr>
              <a:t>. Firenze 19 maggio 2009 n. 1723 in cui il giudice adito ha applicato la legge spagnola che prevede la possibilità di sciogliere il vincolo matrimoniale dopo soli tre mesi e senza passare dalla separazione. Ovviamente la legge straniera è inapplicabile se contraria all’ordine pubblico (art. 16 l. 218/1995)</a:t>
            </a:r>
            <a:r>
              <a:rPr lang="it-IT" sz="2000" i="1" dirty="0" smtClean="0">
                <a:solidFill>
                  <a:srgbClr val="0000FF"/>
                </a:solidFill>
                <a:latin typeface="Arial"/>
                <a:cs typeface="Arial"/>
              </a:rPr>
              <a:t>, </a:t>
            </a:r>
            <a:r>
              <a:rPr lang="it-IT" sz="2000" dirty="0" smtClean="0">
                <a:solidFill>
                  <a:srgbClr val="0000FF"/>
                </a:solidFill>
                <a:latin typeface="Arial"/>
                <a:cs typeface="Arial"/>
              </a:rPr>
              <a:t>come nel caso del ripudio unilaterale.</a:t>
            </a:r>
            <a:endParaRPr lang="it-IT" sz="2000" i="1" u="sng" dirty="0">
              <a:solidFill>
                <a:srgbClr val="0000FF"/>
              </a:solidFill>
              <a:latin typeface="Arial"/>
              <a:cs typeface="Arial"/>
            </a:endParaRPr>
          </a:p>
        </p:txBody>
      </p:sp>
    </p:spTree>
    <p:extLst>
      <p:ext uri="{BB962C8B-B14F-4D97-AF65-F5344CB8AC3E}">
        <p14:creationId xmlns:p14="http://schemas.microsoft.com/office/powerpoint/2010/main" val="2541040116"/>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Autofit/>
          </a:bodyPr>
          <a:lstStyle/>
          <a:p>
            <a:pPr algn="just"/>
            <a:r>
              <a:rPr lang="it-IT" sz="2800" dirty="0" smtClean="0">
                <a:solidFill>
                  <a:srgbClr val="0000FF"/>
                </a:solidFill>
              </a:rPr>
              <a:t>Un primo caso riguardante lo scioglimento di un matrimonio misto deciso dal tribunale di Bergamo</a:t>
            </a:r>
            <a:endParaRPr lang="it-IT" sz="2800" dirty="0">
              <a:solidFill>
                <a:srgbClr val="0000FF"/>
              </a:solidFill>
            </a:endParaRPr>
          </a:p>
        </p:txBody>
      </p:sp>
      <p:sp>
        <p:nvSpPr>
          <p:cNvPr id="3" name="Segnaposto testo 2"/>
          <p:cNvSpPr>
            <a:spLocks noGrp="1"/>
          </p:cNvSpPr>
          <p:nvPr>
            <p:ph type="body" sz="quarter" idx="13"/>
          </p:nvPr>
        </p:nvSpPr>
        <p:spPr>
          <a:xfrm>
            <a:off x="179512" y="1556792"/>
            <a:ext cx="8964488" cy="4680520"/>
          </a:xfrm>
        </p:spPr>
        <p:txBody>
          <a:bodyPr>
            <a:normAutofit fontScale="77500" lnSpcReduction="20000"/>
          </a:bodyPr>
          <a:lstStyle/>
          <a:p>
            <a:pPr marL="0" indent="0" algn="just">
              <a:buNone/>
            </a:pPr>
            <a:r>
              <a:rPr lang="it-IT" sz="3000" dirty="0" smtClean="0">
                <a:solidFill>
                  <a:srgbClr val="0000FF"/>
                </a:solidFill>
              </a:rPr>
              <a:t>Oggetto: ricorso per lo scioglimento di matrimonio (misto) depositato il 26.01.2006 da una cittadina italiana avverso un cittadino marocchino.</a:t>
            </a:r>
          </a:p>
          <a:p>
            <a:pPr marL="0" indent="0" algn="just">
              <a:buNone/>
            </a:pPr>
            <a:r>
              <a:rPr lang="it-IT" sz="3000" dirty="0" smtClean="0">
                <a:solidFill>
                  <a:srgbClr val="0000FF"/>
                </a:solidFill>
              </a:rPr>
              <a:t>Nella sentenza, in virtù dell’art. 31.1 l. 218/1995, si ritiene applicabile la legge marocchina in quanto luogo in cui la vita matrimoniale risulta prevalentemente localizzata (i coniugi hanno ivi condotto vita matrimoniale per soli tre giorni), che consente il divorzio, ma fra i motivi per i quali lo consente non rientra la mancata consumazione dello stesso.</a:t>
            </a:r>
          </a:p>
          <a:p>
            <a:pPr marL="0" indent="0" algn="just">
              <a:buNone/>
            </a:pPr>
            <a:r>
              <a:rPr lang="it-IT" sz="3000" dirty="0" smtClean="0">
                <a:solidFill>
                  <a:srgbClr val="0000FF"/>
                </a:solidFill>
              </a:rPr>
              <a:t>La domanda di divorzio della ricorrente è stata rigettata.</a:t>
            </a:r>
          </a:p>
          <a:p>
            <a:pPr marL="0" indent="0" algn="just">
              <a:buNone/>
            </a:pPr>
            <a:r>
              <a:rPr lang="it-IT" sz="3000" dirty="0">
                <a:solidFill>
                  <a:srgbClr val="0000FF"/>
                </a:solidFill>
              </a:rPr>
              <a:t>I</a:t>
            </a:r>
            <a:r>
              <a:rPr lang="it-IT" sz="3000" dirty="0" smtClean="0">
                <a:solidFill>
                  <a:srgbClr val="0000FF"/>
                </a:solidFill>
              </a:rPr>
              <a:t>l presupposto per l’applicazione della legge italiana ai sensi dell’art. 31.2 è l’assenza dell’uno o dell’altro istituto nell’ordinamento straniero e non l’impossibilità per la parte di avvalersene nel caso concreto.</a:t>
            </a:r>
          </a:p>
          <a:p>
            <a:pPr marL="0" indent="0" algn="just">
              <a:buNone/>
            </a:pPr>
            <a:endParaRPr lang="it-IT" dirty="0"/>
          </a:p>
        </p:txBody>
      </p:sp>
    </p:spTree>
    <p:extLst>
      <p:ext uri="{BB962C8B-B14F-4D97-AF65-F5344CB8AC3E}">
        <p14:creationId xmlns:p14="http://schemas.microsoft.com/office/powerpoint/2010/main" val="62383309"/>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107504" y="274638"/>
            <a:ext cx="8579296" cy="1143000"/>
          </a:xfrm>
        </p:spPr>
        <p:txBody>
          <a:bodyPr>
            <a:noAutofit/>
          </a:bodyPr>
          <a:lstStyle/>
          <a:p>
            <a:pPr algn="just"/>
            <a:r>
              <a:rPr lang="it-IT" sz="2800" dirty="0">
                <a:solidFill>
                  <a:srgbClr val="0000FF"/>
                </a:solidFill>
              </a:rPr>
              <a:t>Un </a:t>
            </a:r>
            <a:r>
              <a:rPr lang="it-IT" sz="2800" dirty="0" smtClean="0">
                <a:solidFill>
                  <a:srgbClr val="0000FF"/>
                </a:solidFill>
              </a:rPr>
              <a:t>secondo </a:t>
            </a:r>
            <a:r>
              <a:rPr lang="it-IT" sz="2800" dirty="0">
                <a:solidFill>
                  <a:srgbClr val="0000FF"/>
                </a:solidFill>
              </a:rPr>
              <a:t>caso riguardante </a:t>
            </a:r>
            <a:r>
              <a:rPr lang="it-IT" sz="2800" dirty="0" smtClean="0">
                <a:solidFill>
                  <a:srgbClr val="0000FF"/>
                </a:solidFill>
              </a:rPr>
              <a:t>i motivi di divorzio deciso </a:t>
            </a:r>
            <a:r>
              <a:rPr lang="it-IT" sz="2800" dirty="0">
                <a:solidFill>
                  <a:srgbClr val="0000FF"/>
                </a:solidFill>
              </a:rPr>
              <a:t>dal tribunale di Bergamo</a:t>
            </a:r>
          </a:p>
        </p:txBody>
      </p:sp>
      <p:sp>
        <p:nvSpPr>
          <p:cNvPr id="3" name="Segnaposto testo 2"/>
          <p:cNvSpPr>
            <a:spLocks noGrp="1"/>
          </p:cNvSpPr>
          <p:nvPr>
            <p:ph type="body" sz="quarter" idx="13"/>
          </p:nvPr>
        </p:nvSpPr>
        <p:spPr>
          <a:xfrm>
            <a:off x="0" y="1556792"/>
            <a:ext cx="9144000" cy="4824536"/>
          </a:xfrm>
        </p:spPr>
        <p:txBody>
          <a:bodyPr>
            <a:normAutofit fontScale="85000" lnSpcReduction="20000"/>
          </a:bodyPr>
          <a:lstStyle/>
          <a:p>
            <a:pPr marL="0" indent="0" algn="just">
              <a:buNone/>
            </a:pPr>
            <a:r>
              <a:rPr lang="it-IT" dirty="0" smtClean="0">
                <a:solidFill>
                  <a:srgbClr val="0000FF"/>
                </a:solidFill>
              </a:rPr>
              <a:t>Il Tribunale ha accolto una domanda di divorzio proposta da cittadino italiano contro una cittadina statunitense ai sensi </a:t>
            </a:r>
            <a:r>
              <a:rPr lang="it-IT" b="1" dirty="0" smtClean="0">
                <a:solidFill>
                  <a:srgbClr val="FF0000"/>
                </a:solidFill>
              </a:rPr>
              <a:t>dell’art. 3, n. 2 </a:t>
            </a:r>
            <a:r>
              <a:rPr lang="it-IT" b="1" dirty="0" err="1" smtClean="0">
                <a:solidFill>
                  <a:srgbClr val="FF0000"/>
                </a:solidFill>
              </a:rPr>
              <a:t>lett</a:t>
            </a:r>
            <a:r>
              <a:rPr lang="it-IT" b="1" dirty="0" smtClean="0">
                <a:solidFill>
                  <a:srgbClr val="FF0000"/>
                </a:solidFill>
              </a:rPr>
              <a:t>. </a:t>
            </a:r>
            <a:r>
              <a:rPr lang="it-IT" b="1" i="1" dirty="0" smtClean="0">
                <a:solidFill>
                  <a:srgbClr val="FF0000"/>
                </a:solidFill>
              </a:rPr>
              <a:t>e</a:t>
            </a:r>
            <a:r>
              <a:rPr lang="it-IT" b="1" dirty="0" smtClean="0">
                <a:solidFill>
                  <a:srgbClr val="FF0000"/>
                </a:solidFill>
              </a:rPr>
              <a:t>), della legge italiana sul </a:t>
            </a:r>
            <a:r>
              <a:rPr lang="it-IT" b="1" dirty="0">
                <a:solidFill>
                  <a:srgbClr val="FF0000"/>
                </a:solidFill>
              </a:rPr>
              <a:t>divorzio, </a:t>
            </a:r>
            <a:r>
              <a:rPr lang="it-IT" dirty="0">
                <a:solidFill>
                  <a:srgbClr val="0000FF"/>
                </a:solidFill>
              </a:rPr>
              <a:t>essendo già stata pronunciata negli Stati Uniti una sentenza di divorzio a favore della moglie cittadina statunitense di cui l’ufficiale di stato civile ha rifiutato la trascrizione per difetto del “certificato di passaggio in giudicato della sentenza”.</a:t>
            </a:r>
            <a:endParaRPr lang="it-IT" dirty="0" smtClean="0">
              <a:solidFill>
                <a:srgbClr val="0000FF"/>
              </a:solidFill>
            </a:endParaRPr>
          </a:p>
          <a:p>
            <a:pPr marL="0" indent="0" algn="just">
              <a:buNone/>
            </a:pPr>
            <a:r>
              <a:rPr lang="it-IT" dirty="0" smtClean="0">
                <a:solidFill>
                  <a:srgbClr val="0000FF"/>
                </a:solidFill>
              </a:rPr>
              <a:t>Parte della dottrina ritiene la norma citata una norma di applicazione necessaria (cfr. art. 17 l. 218/1995), affermando che allorché una fattispecie con elementi di internazionalità sia riconducibile alla disposizione richiamata “</a:t>
            </a:r>
            <a:r>
              <a:rPr lang="it-IT" b="1" i="1" u="sng" dirty="0" smtClean="0">
                <a:solidFill>
                  <a:srgbClr val="0000FF"/>
                </a:solidFill>
              </a:rPr>
              <a:t>il divorzio straniero vale come motivo di divorzio</a:t>
            </a:r>
            <a:r>
              <a:rPr lang="it-IT" b="1" u="sng" dirty="0" smtClean="0">
                <a:solidFill>
                  <a:srgbClr val="0000FF"/>
                </a:solidFill>
              </a:rPr>
              <a:t>” , </a:t>
            </a:r>
            <a:r>
              <a:rPr lang="it-IT" u="sng" dirty="0" smtClean="0">
                <a:solidFill>
                  <a:srgbClr val="0000FF"/>
                </a:solidFill>
              </a:rPr>
              <a:t>non assumendo rilievo gli artt. 64 ss. l. 218/1995.</a:t>
            </a:r>
            <a:r>
              <a:rPr lang="it-IT" dirty="0" smtClean="0">
                <a:solidFill>
                  <a:srgbClr val="0000FF"/>
                </a:solidFill>
              </a:rPr>
              <a:t>.</a:t>
            </a:r>
            <a:endParaRPr lang="it-IT" dirty="0">
              <a:solidFill>
                <a:srgbClr val="0000FF"/>
              </a:solidFill>
            </a:endParaRPr>
          </a:p>
        </p:txBody>
      </p:sp>
    </p:spTree>
    <p:extLst>
      <p:ext uri="{BB962C8B-B14F-4D97-AF65-F5344CB8AC3E}">
        <p14:creationId xmlns:p14="http://schemas.microsoft.com/office/powerpoint/2010/main" val="3202671577"/>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12494" y="274638"/>
            <a:ext cx="9156493" cy="1401762"/>
          </a:xfrm>
        </p:spPr>
        <p:txBody>
          <a:bodyPr>
            <a:noAutofit/>
          </a:bodyPr>
          <a:lstStyle/>
          <a:p>
            <a:pPr algn="just"/>
            <a:r>
              <a:rPr lang="it-IT" sz="3200" dirty="0" smtClean="0">
                <a:solidFill>
                  <a:srgbClr val="0000FF"/>
                </a:solidFill>
              </a:rPr>
              <a:t>Il Reg. Ue n. </a:t>
            </a:r>
            <a:r>
              <a:rPr lang="it-IT" sz="3200" dirty="0">
                <a:solidFill>
                  <a:srgbClr val="0000FF"/>
                </a:solidFill>
              </a:rPr>
              <a:t>1259/</a:t>
            </a:r>
            <a:r>
              <a:rPr lang="it-IT" sz="3200" dirty="0" smtClean="0">
                <a:solidFill>
                  <a:srgbClr val="0000FF"/>
                </a:solidFill>
              </a:rPr>
              <a:t>2010 sulla legge applicabile alla “materia matrimoniale”</a:t>
            </a:r>
            <a:endParaRPr lang="it-IT" sz="3200" dirty="0">
              <a:solidFill>
                <a:srgbClr val="0000FF"/>
              </a:solidFill>
            </a:endParaRPr>
          </a:p>
        </p:txBody>
      </p:sp>
      <p:sp>
        <p:nvSpPr>
          <p:cNvPr id="3" name="Segnaposto testo 2"/>
          <p:cNvSpPr>
            <a:spLocks noGrp="1"/>
          </p:cNvSpPr>
          <p:nvPr>
            <p:ph type="body" sz="quarter" idx="13"/>
          </p:nvPr>
        </p:nvSpPr>
        <p:spPr>
          <a:xfrm>
            <a:off x="107503" y="1676400"/>
            <a:ext cx="9036495" cy="4560912"/>
          </a:xfrm>
        </p:spPr>
        <p:txBody>
          <a:bodyPr>
            <a:normAutofit/>
          </a:bodyPr>
          <a:lstStyle/>
          <a:p>
            <a:pPr algn="just"/>
            <a:r>
              <a:rPr lang="it-IT" b="1" dirty="0">
                <a:solidFill>
                  <a:srgbClr val="0000FF"/>
                </a:solidFill>
              </a:rPr>
              <a:t>Carattere </a:t>
            </a:r>
            <a:r>
              <a:rPr lang="it-IT" b="1" dirty="0" smtClean="0">
                <a:solidFill>
                  <a:srgbClr val="0000FF"/>
                </a:solidFill>
              </a:rPr>
              <a:t>universale della scelta di legge ai sensi del suo art. 4 (l’art</a:t>
            </a:r>
            <a:r>
              <a:rPr lang="it-IT" b="1" dirty="0">
                <a:solidFill>
                  <a:srgbClr val="0000FF"/>
                </a:solidFill>
              </a:rPr>
              <a:t>. 31 l. 218/1995 opera ormai solo in relazione all’annullamento del </a:t>
            </a:r>
            <a:r>
              <a:rPr lang="it-IT" b="1" dirty="0" smtClean="0">
                <a:solidFill>
                  <a:srgbClr val="0000FF"/>
                </a:solidFill>
              </a:rPr>
              <a:t>matrimonio).</a:t>
            </a:r>
            <a:endParaRPr lang="it-IT" b="1" dirty="0">
              <a:solidFill>
                <a:srgbClr val="0000FF"/>
              </a:solidFill>
            </a:endParaRPr>
          </a:p>
          <a:p>
            <a:pPr algn="just"/>
            <a:r>
              <a:rPr lang="it-IT" b="1" dirty="0">
                <a:solidFill>
                  <a:srgbClr val="0000FF"/>
                </a:solidFill>
              </a:rPr>
              <a:t>Criteri di collegamento: è consentita la scelta della legge regolatrice ai sensi dell’art. 5; in mancanza si applicano i criteri di cui all’art. 8.</a:t>
            </a:r>
          </a:p>
          <a:p>
            <a:pPr algn="just"/>
            <a:endParaRPr lang="it-IT" dirty="0"/>
          </a:p>
          <a:p>
            <a:pPr algn="just"/>
            <a:endParaRPr lang="it-IT" dirty="0"/>
          </a:p>
        </p:txBody>
      </p:sp>
    </p:spTree>
    <p:extLst>
      <p:ext uri="{BB962C8B-B14F-4D97-AF65-F5344CB8AC3E}">
        <p14:creationId xmlns:p14="http://schemas.microsoft.com/office/powerpoint/2010/main" val="2347622035"/>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57200" y="274638"/>
            <a:ext cx="8229600" cy="490066"/>
          </a:xfrm>
        </p:spPr>
        <p:txBody>
          <a:bodyPr>
            <a:normAutofit fontScale="90000"/>
          </a:bodyPr>
          <a:lstStyle/>
          <a:p>
            <a:r>
              <a:rPr lang="it-IT" dirty="0" smtClean="0">
                <a:solidFill>
                  <a:srgbClr val="0000FF"/>
                </a:solidFill>
              </a:rPr>
              <a:t>Artt. 5 e 8 Reg. n. 1259/2010 </a:t>
            </a:r>
            <a:endParaRPr lang="it-IT" dirty="0">
              <a:solidFill>
                <a:srgbClr val="0000FF"/>
              </a:solidFill>
            </a:endParaRPr>
          </a:p>
        </p:txBody>
      </p:sp>
      <p:sp>
        <p:nvSpPr>
          <p:cNvPr id="3" name="Segnaposto testo 2"/>
          <p:cNvSpPr>
            <a:spLocks noGrp="1"/>
          </p:cNvSpPr>
          <p:nvPr>
            <p:ph type="body" sz="quarter" idx="13"/>
          </p:nvPr>
        </p:nvSpPr>
        <p:spPr>
          <a:xfrm>
            <a:off x="0" y="764704"/>
            <a:ext cx="9144000" cy="5544616"/>
          </a:xfrm>
        </p:spPr>
        <p:txBody>
          <a:bodyPr>
            <a:normAutofit fontScale="47500" lnSpcReduction="20000"/>
          </a:bodyPr>
          <a:lstStyle/>
          <a:p>
            <a:pPr marL="0" indent="0" algn="just">
              <a:buNone/>
            </a:pPr>
            <a:r>
              <a:rPr lang="it-IT" sz="2900" b="1" cap="all" dirty="0" smtClean="0">
                <a:solidFill>
                  <a:srgbClr val="008000"/>
                </a:solidFill>
              </a:rPr>
              <a:t> Articolo </a:t>
            </a:r>
            <a:r>
              <a:rPr lang="it-IT" sz="2900" b="1" cap="all" dirty="0">
                <a:solidFill>
                  <a:srgbClr val="008000"/>
                </a:solidFill>
              </a:rPr>
              <a:t>5 Scelta della legge applicabile dalle parti </a:t>
            </a:r>
          </a:p>
          <a:p>
            <a:pPr marL="0" indent="0" algn="just">
              <a:buNone/>
            </a:pPr>
            <a:r>
              <a:rPr lang="it-IT" sz="2900" b="1" dirty="0"/>
              <a:t>1. I coniugi possono designare di comune accordo la legge applicabile al divorzio e alla separazione personale </a:t>
            </a:r>
            <a:r>
              <a:rPr lang="it-IT" sz="2900" b="1" dirty="0" err="1"/>
              <a:t>purche</a:t>
            </a:r>
            <a:r>
              <a:rPr lang="it-IT" sz="2900" b="1" dirty="0"/>
              <a:t>́ si tratti di una delle seguenti leggi: </a:t>
            </a:r>
          </a:p>
          <a:p>
            <a:pPr marL="0" indent="0" algn="just">
              <a:buNone/>
            </a:pPr>
            <a:r>
              <a:rPr lang="it-IT" sz="2900" b="1" dirty="0"/>
              <a:t>a) la legge dello Stato della </a:t>
            </a:r>
            <a:r>
              <a:rPr lang="it-IT" sz="2900" b="1" dirty="0">
                <a:solidFill>
                  <a:srgbClr val="0000FF"/>
                </a:solidFill>
              </a:rPr>
              <a:t>residenza abituale dei coniugi al momento della conclusione dell’accordo</a:t>
            </a:r>
            <a:r>
              <a:rPr lang="it-IT" sz="2900" b="1" dirty="0"/>
              <a:t>; o </a:t>
            </a:r>
          </a:p>
          <a:p>
            <a:pPr marL="0" indent="0" algn="just">
              <a:buNone/>
            </a:pPr>
            <a:r>
              <a:rPr lang="it-IT" sz="2900" b="1" dirty="0"/>
              <a:t>b) </a:t>
            </a:r>
            <a:r>
              <a:rPr lang="it-IT" sz="2900" b="1" dirty="0">
                <a:solidFill>
                  <a:srgbClr val="0000FF"/>
                </a:solidFill>
              </a:rPr>
              <a:t>la legge dello Stato dell’ultima residenza abituale dei coniugi se uno di essi vi risiede ancora al momento della conclusione dell’accordo</a:t>
            </a:r>
            <a:r>
              <a:rPr lang="it-IT" sz="2900" b="1" dirty="0"/>
              <a:t>; o </a:t>
            </a:r>
          </a:p>
          <a:p>
            <a:pPr marL="0" indent="0" algn="just">
              <a:buNone/>
            </a:pPr>
            <a:r>
              <a:rPr lang="it-IT" sz="2900" b="1" dirty="0"/>
              <a:t>c</a:t>
            </a:r>
            <a:r>
              <a:rPr lang="it-IT" sz="2900" b="1" u="sng" dirty="0"/>
              <a:t>) </a:t>
            </a:r>
            <a:r>
              <a:rPr lang="it-IT" sz="2900" b="1" u="sng" dirty="0">
                <a:solidFill>
                  <a:srgbClr val="FF0000"/>
                </a:solidFill>
              </a:rPr>
              <a:t>la legge dello Stato di cui uno dei coniugi ha la cittadinanza al momento della conclusione dell’accordo</a:t>
            </a:r>
            <a:r>
              <a:rPr lang="it-IT" sz="2900" b="1" dirty="0"/>
              <a:t>; o </a:t>
            </a:r>
          </a:p>
          <a:p>
            <a:pPr marL="0" indent="0" algn="just">
              <a:buNone/>
            </a:pPr>
            <a:r>
              <a:rPr lang="it-IT" sz="2900" b="1" dirty="0"/>
              <a:t>d) </a:t>
            </a:r>
            <a:r>
              <a:rPr lang="it-IT" sz="2900" b="1" dirty="0">
                <a:solidFill>
                  <a:srgbClr val="660066"/>
                </a:solidFill>
              </a:rPr>
              <a:t>la legge del foro</a:t>
            </a:r>
            <a:r>
              <a:rPr lang="it-IT" sz="2900" b="1" dirty="0"/>
              <a:t>. </a:t>
            </a:r>
          </a:p>
          <a:p>
            <a:pPr marL="0" indent="0" algn="just">
              <a:buNone/>
            </a:pPr>
            <a:r>
              <a:rPr lang="it-IT" sz="2900" b="1" dirty="0"/>
              <a:t>2. Fatto salvo il paragrafo 3, l’accordo che designa la legge applicabile </a:t>
            </a:r>
            <a:r>
              <a:rPr lang="it-IT" sz="2900" b="1" dirty="0" err="1"/>
              <a:t>puo</a:t>
            </a:r>
            <a:r>
              <a:rPr lang="it-IT" sz="2900" b="1" dirty="0"/>
              <a:t>̀ essere concluso e modificato in qualsiasi momento, ma al </a:t>
            </a:r>
            <a:r>
              <a:rPr lang="it-IT" sz="2900" b="1" dirty="0" err="1"/>
              <a:t>piu</a:t>
            </a:r>
            <a:r>
              <a:rPr lang="it-IT" sz="2900" b="1" dirty="0"/>
              <a:t>̀ tardi nel momento in cui è adita l’</a:t>
            </a:r>
            <a:r>
              <a:rPr lang="it-IT" sz="2900" b="1" dirty="0" err="1"/>
              <a:t>autorita</a:t>
            </a:r>
            <a:r>
              <a:rPr lang="it-IT" sz="2900" b="1" dirty="0"/>
              <a:t>̀ giurisdizionale. </a:t>
            </a:r>
          </a:p>
          <a:p>
            <a:pPr marL="0" indent="0" algn="just">
              <a:buNone/>
            </a:pPr>
            <a:r>
              <a:rPr lang="it-IT" sz="2900" b="1" dirty="0"/>
              <a:t>3. Ove previsto dalla legge del foro, i coniugi possono del pari designare la legge applicabile nel corso del procedimento dinanzi all’</a:t>
            </a:r>
            <a:r>
              <a:rPr lang="it-IT" sz="2900" b="1" dirty="0" err="1"/>
              <a:t>autorita</a:t>
            </a:r>
            <a:r>
              <a:rPr lang="it-IT" sz="2900" b="1" dirty="0"/>
              <a:t>̀ giurisdizionale. In tal caso, quest’ultima mette agli atti tale designazione in </a:t>
            </a:r>
            <a:r>
              <a:rPr lang="it-IT" sz="2900" b="1" dirty="0" err="1"/>
              <a:t>conformita</a:t>
            </a:r>
            <a:r>
              <a:rPr lang="it-IT" sz="2900" b="1" dirty="0"/>
              <a:t>̀ della legge del foro. </a:t>
            </a:r>
          </a:p>
          <a:p>
            <a:r>
              <a:rPr lang="it-IT" sz="2900" b="1" cap="all" dirty="0">
                <a:solidFill>
                  <a:srgbClr val="008000"/>
                </a:solidFill>
              </a:rPr>
              <a:t>Articolo 8  Legge applicabile in mancanza di scelta ad opera delle parti </a:t>
            </a:r>
          </a:p>
          <a:p>
            <a:pPr marL="0" indent="0">
              <a:buNone/>
            </a:pPr>
            <a:r>
              <a:rPr lang="it-IT" sz="2900" b="1" dirty="0"/>
              <a:t>In mancanza di una scelta ai sensi dell’articolo 5, il divorzio e la separazione personale sono disciplinati dalla legge dello Stato: </a:t>
            </a:r>
          </a:p>
          <a:p>
            <a:pPr marL="0" indent="0" algn="just">
              <a:buNone/>
            </a:pPr>
            <a:r>
              <a:rPr lang="it-IT" sz="2900" b="1" dirty="0"/>
              <a:t>a) </a:t>
            </a:r>
            <a:r>
              <a:rPr lang="it-IT" sz="2900" b="1" dirty="0">
                <a:solidFill>
                  <a:srgbClr val="3366FF"/>
                </a:solidFill>
              </a:rPr>
              <a:t>della residenza abituale dei coniugi nel momento in cui è adita l’</a:t>
            </a:r>
            <a:r>
              <a:rPr lang="it-IT" sz="2900" b="1" dirty="0" err="1">
                <a:solidFill>
                  <a:srgbClr val="3366FF"/>
                </a:solidFill>
              </a:rPr>
              <a:t>autorita</a:t>
            </a:r>
            <a:r>
              <a:rPr lang="it-IT" sz="2900" b="1" dirty="0">
                <a:solidFill>
                  <a:srgbClr val="3366FF"/>
                </a:solidFill>
              </a:rPr>
              <a:t>̀ giurisdizionale</a:t>
            </a:r>
            <a:r>
              <a:rPr lang="it-IT" sz="2900" b="1" dirty="0"/>
              <a:t>, o, in mancanza; </a:t>
            </a:r>
          </a:p>
          <a:p>
            <a:pPr marL="0" indent="0" algn="just">
              <a:buNone/>
            </a:pPr>
            <a:r>
              <a:rPr lang="it-IT" sz="2900" b="1" dirty="0"/>
              <a:t>b) </a:t>
            </a:r>
            <a:r>
              <a:rPr lang="it-IT" sz="2900" b="1" dirty="0">
                <a:solidFill>
                  <a:srgbClr val="3366FF"/>
                </a:solidFill>
              </a:rPr>
              <a:t>dell’ultima residenza abituale dei coniugi sempre che tale periodo non si sia concluso </a:t>
            </a:r>
            <a:r>
              <a:rPr lang="it-IT" sz="2900" b="1" dirty="0" err="1">
                <a:solidFill>
                  <a:srgbClr val="3366FF"/>
                </a:solidFill>
              </a:rPr>
              <a:t>piu</a:t>
            </a:r>
            <a:r>
              <a:rPr lang="it-IT" sz="2900" b="1" dirty="0">
                <a:solidFill>
                  <a:srgbClr val="3366FF"/>
                </a:solidFill>
              </a:rPr>
              <a:t>̀ di un anno prima che fosse adita l’</a:t>
            </a:r>
            <a:r>
              <a:rPr lang="it-IT" sz="2900" b="1" dirty="0" err="1">
                <a:solidFill>
                  <a:srgbClr val="3366FF"/>
                </a:solidFill>
              </a:rPr>
              <a:t>autorita</a:t>
            </a:r>
            <a:r>
              <a:rPr lang="it-IT" sz="2900" b="1" dirty="0">
                <a:solidFill>
                  <a:srgbClr val="3366FF"/>
                </a:solidFill>
              </a:rPr>
              <a:t>̀ giurisdizionale, se uno di essi vi risiede ancora nel momento in cui è adita l’</a:t>
            </a:r>
            <a:r>
              <a:rPr lang="it-IT" sz="2900" b="1" dirty="0" err="1">
                <a:solidFill>
                  <a:srgbClr val="3366FF"/>
                </a:solidFill>
              </a:rPr>
              <a:t>autorita</a:t>
            </a:r>
            <a:r>
              <a:rPr lang="it-IT" sz="2900" b="1" dirty="0">
                <a:solidFill>
                  <a:srgbClr val="3366FF"/>
                </a:solidFill>
              </a:rPr>
              <a:t>̀ giurisdizionale</a:t>
            </a:r>
            <a:r>
              <a:rPr lang="it-IT" sz="2900" b="1" dirty="0"/>
              <a:t>; o, in mancanza; </a:t>
            </a:r>
          </a:p>
          <a:p>
            <a:pPr marL="0" indent="0" algn="just">
              <a:buNone/>
            </a:pPr>
            <a:r>
              <a:rPr lang="it-IT" sz="2900" b="1" dirty="0"/>
              <a:t>c) </a:t>
            </a:r>
            <a:r>
              <a:rPr lang="it-IT" sz="2900" b="1" u="sng" dirty="0">
                <a:solidFill>
                  <a:srgbClr val="FF0000"/>
                </a:solidFill>
              </a:rPr>
              <a:t>di cui i due coniugi sono cittadini nel momento in cui è adita l’</a:t>
            </a:r>
            <a:r>
              <a:rPr lang="it-IT" sz="2900" b="1" u="sng" dirty="0" err="1">
                <a:solidFill>
                  <a:srgbClr val="FF0000"/>
                </a:solidFill>
              </a:rPr>
              <a:t>autorita</a:t>
            </a:r>
            <a:r>
              <a:rPr lang="it-IT" sz="2900" b="1" u="sng" dirty="0">
                <a:solidFill>
                  <a:srgbClr val="FF0000"/>
                </a:solidFill>
              </a:rPr>
              <a:t>̀ giurisdizionale</a:t>
            </a:r>
            <a:r>
              <a:rPr lang="it-IT" sz="2900" b="1" dirty="0"/>
              <a:t>; o, in mancanza; </a:t>
            </a:r>
          </a:p>
          <a:p>
            <a:pPr marL="0" indent="0" algn="just">
              <a:buNone/>
            </a:pPr>
            <a:r>
              <a:rPr lang="it-IT" sz="2900" b="1" dirty="0"/>
              <a:t>d) </a:t>
            </a:r>
            <a:r>
              <a:rPr lang="it-IT" sz="2900" b="1" dirty="0">
                <a:solidFill>
                  <a:srgbClr val="660066"/>
                </a:solidFill>
              </a:rPr>
              <a:t>in cui è adita l’</a:t>
            </a:r>
            <a:r>
              <a:rPr lang="it-IT" sz="2900" b="1" dirty="0" err="1">
                <a:solidFill>
                  <a:srgbClr val="660066"/>
                </a:solidFill>
              </a:rPr>
              <a:t>autorita</a:t>
            </a:r>
            <a:r>
              <a:rPr lang="it-IT" sz="2900" b="1" dirty="0">
                <a:solidFill>
                  <a:srgbClr val="660066"/>
                </a:solidFill>
              </a:rPr>
              <a:t>̀ giurisdizionale</a:t>
            </a:r>
            <a:r>
              <a:rPr lang="it-IT" sz="2900" b="1" dirty="0"/>
              <a:t>. </a:t>
            </a:r>
          </a:p>
          <a:p>
            <a:pPr marL="0" indent="0">
              <a:buNone/>
            </a:pPr>
            <a:endParaRPr lang="it-IT" dirty="0"/>
          </a:p>
          <a:p>
            <a:endParaRPr lang="it-IT" dirty="0"/>
          </a:p>
        </p:txBody>
      </p:sp>
    </p:spTree>
    <p:extLst>
      <p:ext uri="{BB962C8B-B14F-4D97-AF65-F5344CB8AC3E}">
        <p14:creationId xmlns:p14="http://schemas.microsoft.com/office/powerpoint/2010/main" val="1721178442"/>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179512" y="274638"/>
            <a:ext cx="8784976" cy="634082"/>
          </a:xfrm>
        </p:spPr>
        <p:txBody>
          <a:bodyPr>
            <a:normAutofit fontScale="90000"/>
          </a:bodyPr>
          <a:lstStyle/>
          <a:p>
            <a:pPr algn="ctr"/>
            <a:r>
              <a:rPr lang="it-IT" dirty="0" smtClean="0">
                <a:solidFill>
                  <a:srgbClr val="0000FF"/>
                </a:solidFill>
              </a:rPr>
              <a:t>Disciplina di riferimento</a:t>
            </a:r>
            <a:endParaRPr lang="it-IT" dirty="0">
              <a:solidFill>
                <a:srgbClr val="0000FF"/>
              </a:solidFill>
            </a:endParaRPr>
          </a:p>
        </p:txBody>
      </p:sp>
      <p:sp>
        <p:nvSpPr>
          <p:cNvPr id="3" name="Segnaposto testo 2"/>
          <p:cNvSpPr>
            <a:spLocks noGrp="1"/>
          </p:cNvSpPr>
          <p:nvPr>
            <p:ph type="body" sz="quarter" idx="13"/>
          </p:nvPr>
        </p:nvSpPr>
        <p:spPr>
          <a:xfrm>
            <a:off x="0" y="908720"/>
            <a:ext cx="9144000" cy="5400600"/>
          </a:xfrm>
        </p:spPr>
        <p:txBody>
          <a:bodyPr>
            <a:normAutofit fontScale="55000" lnSpcReduction="20000"/>
          </a:bodyPr>
          <a:lstStyle/>
          <a:p>
            <a:pPr marL="0" indent="0" algn="just">
              <a:buNone/>
            </a:pPr>
            <a:r>
              <a:rPr lang="it-IT" sz="3200" b="1" dirty="0" smtClean="0">
                <a:solidFill>
                  <a:srgbClr val="0000FF"/>
                </a:solidFill>
              </a:rPr>
              <a:t>1) Procedura </a:t>
            </a:r>
            <a:r>
              <a:rPr lang="it-IT" sz="3200" b="1" dirty="0">
                <a:solidFill>
                  <a:srgbClr val="0000FF"/>
                </a:solidFill>
              </a:rPr>
              <a:t>civile </a:t>
            </a:r>
            <a:r>
              <a:rPr lang="it-IT" sz="3200" b="1" dirty="0" smtClean="0">
                <a:solidFill>
                  <a:srgbClr val="0000FF"/>
                </a:solidFill>
              </a:rPr>
              <a:t>internazionale (delimitazione dell’ambito della giurisdizione italiana + riconoscimento ed esecuzione delle decisioni:</a:t>
            </a:r>
            <a:endParaRPr lang="it-IT" sz="3200" dirty="0">
              <a:solidFill>
                <a:srgbClr val="0000FF"/>
              </a:solidFill>
            </a:endParaRPr>
          </a:p>
          <a:p>
            <a:pPr marL="0" indent="0" algn="just">
              <a:buNone/>
            </a:pPr>
            <a:r>
              <a:rPr lang="it-IT" sz="3200" b="1" dirty="0" smtClean="0">
                <a:solidFill>
                  <a:srgbClr val="0000FF"/>
                </a:solidFill>
              </a:rPr>
              <a:t>- </a:t>
            </a:r>
            <a:r>
              <a:rPr lang="it-IT" sz="3200" b="1" u="sng" dirty="0" smtClean="0">
                <a:solidFill>
                  <a:srgbClr val="0000FF"/>
                </a:solidFill>
              </a:rPr>
              <a:t>Dal 1° marzo 2005</a:t>
            </a:r>
            <a:r>
              <a:rPr lang="it-IT" sz="3200" b="1" dirty="0" smtClean="0">
                <a:solidFill>
                  <a:srgbClr val="0000FF"/>
                </a:solidFill>
              </a:rPr>
              <a:t>: </a:t>
            </a:r>
            <a:r>
              <a:rPr lang="it-IT" sz="3200" b="1" dirty="0" smtClean="0">
                <a:solidFill>
                  <a:srgbClr val="FF0000"/>
                </a:solidFill>
              </a:rPr>
              <a:t>Reg. n. 2201</a:t>
            </a:r>
            <a:r>
              <a:rPr lang="it-IT" sz="3200" b="1" dirty="0">
                <a:solidFill>
                  <a:srgbClr val="FF0000"/>
                </a:solidFill>
              </a:rPr>
              <a:t>/</a:t>
            </a:r>
            <a:r>
              <a:rPr lang="it-IT" sz="3200" b="1" dirty="0" smtClean="0">
                <a:solidFill>
                  <a:srgbClr val="FF0000"/>
                </a:solidFill>
              </a:rPr>
              <a:t>2003 </a:t>
            </a:r>
            <a:r>
              <a:rPr lang="it-IT" sz="3200" b="1" dirty="0" smtClean="0">
                <a:solidFill>
                  <a:srgbClr val="0000FF"/>
                </a:solidFill>
              </a:rPr>
              <a:t>relativo alla “materia matrimoniale”;</a:t>
            </a:r>
          </a:p>
          <a:p>
            <a:pPr algn="just">
              <a:buFontTx/>
              <a:buChar char="-"/>
            </a:pPr>
            <a:r>
              <a:rPr lang="it-IT" sz="3200" b="1" u="sng" dirty="0" smtClean="0">
                <a:solidFill>
                  <a:srgbClr val="0000FF"/>
                </a:solidFill>
              </a:rPr>
              <a:t>Dal 18 giugno 2011</a:t>
            </a:r>
            <a:r>
              <a:rPr lang="it-IT" sz="3200" b="1" dirty="0" smtClean="0">
                <a:solidFill>
                  <a:srgbClr val="0000FF"/>
                </a:solidFill>
              </a:rPr>
              <a:t>: </a:t>
            </a:r>
            <a:r>
              <a:rPr lang="it-IT" sz="3200" b="1" dirty="0" smtClean="0">
                <a:solidFill>
                  <a:srgbClr val="FF0000"/>
                </a:solidFill>
              </a:rPr>
              <a:t>Reg. n. 4</a:t>
            </a:r>
            <a:r>
              <a:rPr lang="it-IT" sz="3200" b="1" dirty="0">
                <a:solidFill>
                  <a:srgbClr val="FF0000"/>
                </a:solidFill>
              </a:rPr>
              <a:t>/</a:t>
            </a:r>
            <a:r>
              <a:rPr lang="it-IT" sz="3200" b="1" dirty="0" smtClean="0">
                <a:solidFill>
                  <a:srgbClr val="FF0000"/>
                </a:solidFill>
              </a:rPr>
              <a:t>2009 </a:t>
            </a:r>
            <a:r>
              <a:rPr lang="it-IT" sz="3200" b="1" dirty="0" smtClean="0">
                <a:solidFill>
                  <a:srgbClr val="0000FF"/>
                </a:solidFill>
              </a:rPr>
              <a:t>relativo alle “obbligazioni alimentari;</a:t>
            </a:r>
          </a:p>
          <a:p>
            <a:pPr algn="just">
              <a:buFontTx/>
              <a:buChar char="-"/>
            </a:pPr>
            <a:r>
              <a:rPr lang="it-IT" sz="3200" b="1" dirty="0" smtClean="0">
                <a:solidFill>
                  <a:srgbClr val="FF0000"/>
                </a:solidFill>
              </a:rPr>
              <a:t>legge </a:t>
            </a:r>
            <a:r>
              <a:rPr lang="it-IT" sz="3200" b="1" dirty="0">
                <a:solidFill>
                  <a:srgbClr val="FF0000"/>
                </a:solidFill>
              </a:rPr>
              <a:t>218/</a:t>
            </a:r>
            <a:r>
              <a:rPr lang="it-IT" sz="3200" b="1" dirty="0" smtClean="0">
                <a:solidFill>
                  <a:srgbClr val="FF0000"/>
                </a:solidFill>
              </a:rPr>
              <a:t>1995 </a:t>
            </a:r>
            <a:r>
              <a:rPr lang="it-IT" sz="3200" b="1" dirty="0" smtClean="0">
                <a:solidFill>
                  <a:srgbClr val="0000FF"/>
                </a:solidFill>
              </a:rPr>
              <a:t>di riforma del sistema italiano di diritto internazionale privato, </a:t>
            </a:r>
            <a:r>
              <a:rPr lang="it-IT" sz="3200" b="1" dirty="0" smtClean="0">
                <a:solidFill>
                  <a:srgbClr val="FF0000"/>
                </a:solidFill>
              </a:rPr>
              <a:t>artt. 32 </a:t>
            </a:r>
            <a:r>
              <a:rPr lang="it-IT" sz="3200" b="1" dirty="0" smtClean="0">
                <a:solidFill>
                  <a:srgbClr val="0000FF"/>
                </a:solidFill>
              </a:rPr>
              <a:t>(“</a:t>
            </a:r>
            <a:r>
              <a:rPr lang="it-IT" sz="3200" b="1" i="1" dirty="0" smtClean="0">
                <a:solidFill>
                  <a:srgbClr val="0000FF"/>
                </a:solidFill>
              </a:rPr>
              <a:t>giurisdizione in materia di nullità, annullamento, separazione personale e scioglimento del matrimonio</a:t>
            </a:r>
            <a:r>
              <a:rPr lang="it-IT" sz="3200" b="1" dirty="0" smtClean="0">
                <a:solidFill>
                  <a:srgbClr val="0000FF"/>
                </a:solidFill>
              </a:rPr>
              <a:t>”” e </a:t>
            </a:r>
            <a:r>
              <a:rPr lang="it-IT" sz="3200" b="1" dirty="0" smtClean="0">
                <a:solidFill>
                  <a:srgbClr val="FF0000"/>
                </a:solidFill>
              </a:rPr>
              <a:t>64-68 </a:t>
            </a:r>
            <a:r>
              <a:rPr lang="it-IT" sz="3200" b="1" dirty="0" smtClean="0">
                <a:solidFill>
                  <a:srgbClr val="0000FF"/>
                </a:solidFill>
              </a:rPr>
              <a:t>“</a:t>
            </a:r>
            <a:r>
              <a:rPr lang="it-IT" sz="3200" b="1" i="1" dirty="0" smtClean="0">
                <a:solidFill>
                  <a:srgbClr val="0000FF"/>
                </a:solidFill>
              </a:rPr>
              <a:t>efficacia di sentenze ed atti stranieri</a:t>
            </a:r>
            <a:r>
              <a:rPr lang="it-IT" sz="3200" b="1" dirty="0" smtClean="0">
                <a:solidFill>
                  <a:srgbClr val="0000FF"/>
                </a:solidFill>
              </a:rPr>
              <a:t>”;</a:t>
            </a:r>
            <a:endParaRPr lang="it-IT" sz="3200" b="1" dirty="0">
              <a:solidFill>
                <a:srgbClr val="0000FF"/>
              </a:solidFill>
            </a:endParaRPr>
          </a:p>
          <a:p>
            <a:pPr marL="0" indent="0" algn="just">
              <a:buNone/>
            </a:pPr>
            <a:r>
              <a:rPr lang="it-IT" sz="3200" b="1" dirty="0" smtClean="0">
                <a:solidFill>
                  <a:srgbClr val="0000FF"/>
                </a:solidFill>
              </a:rPr>
              <a:t>2) Diritto </a:t>
            </a:r>
            <a:r>
              <a:rPr lang="it-IT" sz="3200" b="1" dirty="0">
                <a:solidFill>
                  <a:srgbClr val="0000FF"/>
                </a:solidFill>
              </a:rPr>
              <a:t>internazionale privato in senso stretto (legge </a:t>
            </a:r>
            <a:r>
              <a:rPr lang="it-IT" sz="3200" b="1" dirty="0">
                <a:solidFill>
                  <a:srgbClr val="FF0000"/>
                </a:solidFill>
              </a:rPr>
              <a:t>applicabile)</a:t>
            </a:r>
            <a:r>
              <a:rPr lang="it-IT" sz="3200" dirty="0" smtClean="0">
                <a:solidFill>
                  <a:srgbClr val="FF0000"/>
                </a:solidFill>
              </a:rPr>
              <a:t>:</a:t>
            </a:r>
          </a:p>
          <a:p>
            <a:pPr marL="0" indent="0" algn="just">
              <a:buNone/>
            </a:pPr>
            <a:r>
              <a:rPr lang="it-IT" sz="3200" b="1" dirty="0" smtClean="0">
                <a:solidFill>
                  <a:srgbClr val="FF0000"/>
                </a:solidFill>
              </a:rPr>
              <a:t>- </a:t>
            </a:r>
            <a:r>
              <a:rPr lang="it-IT" sz="3200" b="1" u="sng" dirty="0" smtClean="0">
                <a:solidFill>
                  <a:srgbClr val="FF0000"/>
                </a:solidFill>
              </a:rPr>
              <a:t>Dal 21 giugno 2012</a:t>
            </a:r>
            <a:r>
              <a:rPr lang="it-IT" sz="3200" b="1" dirty="0" smtClean="0">
                <a:solidFill>
                  <a:srgbClr val="FF0000"/>
                </a:solidFill>
              </a:rPr>
              <a:t>: Reg. </a:t>
            </a:r>
            <a:r>
              <a:rPr lang="it-IT" sz="3200" b="1" dirty="0">
                <a:solidFill>
                  <a:srgbClr val="FF0000"/>
                </a:solidFill>
              </a:rPr>
              <a:t>Ue </a:t>
            </a:r>
            <a:r>
              <a:rPr lang="it-IT" sz="3200" b="1" dirty="0" smtClean="0">
                <a:solidFill>
                  <a:srgbClr val="FF0000"/>
                </a:solidFill>
              </a:rPr>
              <a:t>n. 1259</a:t>
            </a:r>
            <a:r>
              <a:rPr lang="it-IT" sz="3200" b="1" dirty="0">
                <a:solidFill>
                  <a:srgbClr val="FF0000"/>
                </a:solidFill>
              </a:rPr>
              <a:t>/</a:t>
            </a:r>
            <a:r>
              <a:rPr lang="it-IT" sz="3200" b="1" dirty="0" smtClean="0">
                <a:solidFill>
                  <a:srgbClr val="FF0000"/>
                </a:solidFill>
              </a:rPr>
              <a:t>2010 </a:t>
            </a:r>
            <a:r>
              <a:rPr lang="it-IT" sz="3200" b="1" dirty="0" smtClean="0">
                <a:solidFill>
                  <a:srgbClr val="0000FF"/>
                </a:solidFill>
              </a:rPr>
              <a:t>relativo all’attuazione di una cooperazione rafforzata nel settore della legge applicabile al divorzio e alla separazione personale;</a:t>
            </a:r>
          </a:p>
          <a:p>
            <a:pPr algn="just">
              <a:buFontTx/>
              <a:buChar char="-"/>
            </a:pPr>
            <a:r>
              <a:rPr lang="it-IT" sz="3200" b="1" dirty="0" smtClean="0">
                <a:solidFill>
                  <a:srgbClr val="0000FF"/>
                </a:solidFill>
              </a:rPr>
              <a:t>Regolamento </a:t>
            </a:r>
            <a:r>
              <a:rPr lang="it-IT" sz="3200" b="1" dirty="0">
                <a:solidFill>
                  <a:srgbClr val="0000FF"/>
                </a:solidFill>
              </a:rPr>
              <a:t>4/</a:t>
            </a:r>
            <a:r>
              <a:rPr lang="it-IT" sz="3200" b="1" dirty="0" smtClean="0">
                <a:solidFill>
                  <a:srgbClr val="0000FF"/>
                </a:solidFill>
              </a:rPr>
              <a:t>2009 (alle cause precedenti il si applica l’art. 45 l. 218/1995 “</a:t>
            </a:r>
            <a:r>
              <a:rPr lang="it-IT" sz="3200" b="1" i="1" dirty="0" smtClean="0">
                <a:solidFill>
                  <a:srgbClr val="0000FF"/>
                </a:solidFill>
              </a:rPr>
              <a:t>obbligazioni alimentari nella famiglia</a:t>
            </a:r>
            <a:r>
              <a:rPr lang="it-IT" sz="3200" b="1" dirty="0" smtClean="0">
                <a:solidFill>
                  <a:srgbClr val="0000FF"/>
                </a:solidFill>
              </a:rPr>
              <a:t>”); </a:t>
            </a:r>
          </a:p>
          <a:p>
            <a:pPr algn="just">
              <a:buFontTx/>
              <a:buChar char="-"/>
            </a:pPr>
            <a:r>
              <a:rPr lang="it-IT" sz="3200" b="1" dirty="0" smtClean="0">
                <a:solidFill>
                  <a:srgbClr val="0000FF"/>
                </a:solidFill>
              </a:rPr>
              <a:t>Art. 31 l n. 218/1995 (ormai applicabile limitatamente all’annullamento del matrimonio)</a:t>
            </a:r>
          </a:p>
          <a:p>
            <a:pPr marL="0" indent="0" algn="just">
              <a:buNone/>
            </a:pPr>
            <a:r>
              <a:rPr lang="it-IT" sz="3200" dirty="0" err="1" smtClean="0">
                <a:solidFill>
                  <a:srgbClr val="0000FF"/>
                </a:solidFill>
              </a:rPr>
              <a:t>N.b.</a:t>
            </a:r>
            <a:r>
              <a:rPr lang="it-IT" sz="3200" dirty="0" smtClean="0">
                <a:solidFill>
                  <a:srgbClr val="0000FF"/>
                </a:solidFill>
              </a:rPr>
              <a:t> Si consideri inoltre che dal gennaio 2019 saranno applicabili i </a:t>
            </a:r>
            <a:r>
              <a:rPr lang="it-IT" sz="3200" b="1" dirty="0" smtClean="0">
                <a:solidFill>
                  <a:srgbClr val="008000"/>
                </a:solidFill>
              </a:rPr>
              <a:t>Reg. </a:t>
            </a:r>
            <a:r>
              <a:rPr lang="it-IT" sz="3200" b="1" dirty="0">
                <a:solidFill>
                  <a:srgbClr val="008000"/>
                </a:solidFill>
              </a:rPr>
              <a:t>(UE) 2016/1103 e 2016/1104 </a:t>
            </a:r>
            <a:r>
              <a:rPr lang="it-IT" sz="3200" dirty="0">
                <a:solidFill>
                  <a:srgbClr val="0000FF"/>
                </a:solidFill>
              </a:rPr>
              <a:t>rispettivamente in tema di regimi patrimoniali fra coniugi e in tema di unioni registrate, applicabili dal 2019</a:t>
            </a:r>
          </a:p>
          <a:p>
            <a:endParaRPr lang="it-IT" dirty="0"/>
          </a:p>
        </p:txBody>
      </p:sp>
    </p:spTree>
    <p:extLst>
      <p:ext uri="{BB962C8B-B14F-4D97-AF65-F5344CB8AC3E}">
        <p14:creationId xmlns:p14="http://schemas.microsoft.com/office/powerpoint/2010/main" val="4210250069"/>
      </p:ext>
    </p:extLst>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0" y="0"/>
            <a:ext cx="9036496" cy="1417638"/>
          </a:xfrm>
        </p:spPr>
        <p:txBody>
          <a:bodyPr>
            <a:noAutofit/>
          </a:bodyPr>
          <a:lstStyle/>
          <a:p>
            <a:r>
              <a:rPr lang="it-IT" sz="3400" dirty="0" smtClean="0">
                <a:solidFill>
                  <a:srgbClr val="0000FF"/>
                </a:solidFill>
              </a:rPr>
              <a:t>Forma e momento di conclusione dell’accordo di scelta della legge regolatrice: </a:t>
            </a:r>
            <a:endParaRPr lang="it-IT" sz="3400" dirty="0">
              <a:solidFill>
                <a:srgbClr val="0000FF"/>
              </a:solidFill>
            </a:endParaRPr>
          </a:p>
        </p:txBody>
      </p:sp>
      <p:sp>
        <p:nvSpPr>
          <p:cNvPr id="3" name="Segnaposto testo 2"/>
          <p:cNvSpPr>
            <a:spLocks noGrp="1"/>
          </p:cNvSpPr>
          <p:nvPr>
            <p:ph type="body" sz="quarter" idx="13"/>
          </p:nvPr>
        </p:nvSpPr>
        <p:spPr>
          <a:xfrm>
            <a:off x="0" y="1417638"/>
            <a:ext cx="9036496" cy="4678362"/>
          </a:xfrm>
        </p:spPr>
        <p:txBody>
          <a:bodyPr>
            <a:normAutofit fontScale="62500" lnSpcReduction="20000"/>
          </a:bodyPr>
          <a:lstStyle/>
          <a:p>
            <a:pPr algn="just"/>
            <a:r>
              <a:rPr lang="it-IT" i="1" dirty="0">
                <a:solidFill>
                  <a:srgbClr val="0000FF"/>
                </a:solidFill>
              </a:rPr>
              <a:t>Stando a quanto specificato nel considerando n. 20 del Reg., </a:t>
            </a:r>
            <a:r>
              <a:rPr lang="it-IT" i="1" dirty="0" smtClean="0">
                <a:solidFill>
                  <a:srgbClr val="0000FF"/>
                </a:solidFill>
              </a:rPr>
              <a:t>la </a:t>
            </a:r>
            <a:r>
              <a:rPr lang="it-IT" i="1" dirty="0">
                <a:solidFill>
                  <a:srgbClr val="0000FF"/>
                </a:solidFill>
              </a:rPr>
              <a:t>regola ricavabile dal regolamento è che l'accordo deve essere anteriore alla instaurazione della lite; l'eccezione pure ricavabile è, però, che la legge del foro può anche consentire un accordo successivo, perfezionatosi in itinere. Questo ufficio ha già </a:t>
            </a:r>
            <a:r>
              <a:rPr lang="it-IT" dirty="0">
                <a:solidFill>
                  <a:srgbClr val="0000FF"/>
                </a:solidFill>
              </a:rPr>
              <a:t>ritenuto ammissibile una </a:t>
            </a:r>
            <a:r>
              <a:rPr lang="it-IT" dirty="0" err="1">
                <a:solidFill>
                  <a:srgbClr val="0000FF"/>
                </a:solidFill>
              </a:rPr>
              <a:t>electio</a:t>
            </a:r>
            <a:r>
              <a:rPr lang="it-IT" dirty="0">
                <a:solidFill>
                  <a:srgbClr val="0000FF"/>
                </a:solidFill>
              </a:rPr>
              <a:t> </a:t>
            </a:r>
            <a:r>
              <a:rPr lang="it-IT" dirty="0" err="1">
                <a:solidFill>
                  <a:srgbClr val="0000FF"/>
                </a:solidFill>
              </a:rPr>
              <a:t>iuris</a:t>
            </a:r>
            <a:r>
              <a:rPr lang="it-IT" dirty="0">
                <a:solidFill>
                  <a:srgbClr val="0000FF"/>
                </a:solidFill>
              </a:rPr>
              <a:t> intervenuta in corso di processo (v. </a:t>
            </a:r>
            <a:r>
              <a:rPr lang="it-IT" dirty="0" err="1">
                <a:solidFill>
                  <a:srgbClr val="0000FF"/>
                </a:solidFill>
              </a:rPr>
              <a:t>Trib</a:t>
            </a:r>
            <a:r>
              <a:rPr lang="it-IT" dirty="0">
                <a:solidFill>
                  <a:srgbClr val="0000FF"/>
                </a:solidFill>
              </a:rPr>
              <a:t>. Milano, sez. IX civ., ordinanza 11 dicembre 2012, </a:t>
            </a:r>
            <a:r>
              <a:rPr lang="it-IT" dirty="0" err="1">
                <a:solidFill>
                  <a:srgbClr val="0000FF"/>
                </a:solidFill>
              </a:rPr>
              <a:t>Pres</a:t>
            </a:r>
            <a:r>
              <a:rPr lang="it-IT" dirty="0">
                <a:solidFill>
                  <a:srgbClr val="0000FF"/>
                </a:solidFill>
              </a:rPr>
              <a:t>., est. O. Canali), </a:t>
            </a:r>
            <a:r>
              <a:rPr lang="it-IT" b="1" i="1" dirty="0">
                <a:solidFill>
                  <a:srgbClr val="0000FF"/>
                </a:solidFill>
              </a:rPr>
              <a:t>se formatasi nell'udienza presidenziale, come nel caso in esame. Il principio merita di essere condiviso dove, come nel caso di specie, in sede presidenziale, l'accordo sia depositato in concomitanza alla trasformazione del rito da giudiziale a congiunto:</a:t>
            </a:r>
            <a:r>
              <a:rPr lang="it-IT" i="1" dirty="0">
                <a:solidFill>
                  <a:srgbClr val="0000FF"/>
                </a:solidFill>
              </a:rPr>
              <a:t> </a:t>
            </a:r>
            <a:r>
              <a:rPr lang="it-IT" i="1" u="sng" dirty="0">
                <a:solidFill>
                  <a:srgbClr val="0000FF"/>
                </a:solidFill>
              </a:rPr>
              <a:t>e, infatti, a ben vedere, in questa ipotesi l'accordo inaugura una nuova domanda (quella congiunta di pronuncia divorzile) e, quindi, formalmente, è patto anteriore/contestuale alla introduzione del procedimento nuovo. Deve, comunque, ritenersi che la riserva di legge statuale, inclusa nell'art. 7, non richieda da parte dello Stato Membro una espressa previsione ad hoc, essendo sufficiente potere ricavare la regola della ammissibilità dell'accordo posteriore anche dai principi regolatori del processo civile o dall'Ordinamento vigente</a:t>
            </a:r>
            <a:r>
              <a:rPr lang="it-IT" i="1" dirty="0">
                <a:solidFill>
                  <a:srgbClr val="0000FF"/>
                </a:solidFill>
              </a:rPr>
              <a:t> </a:t>
            </a:r>
            <a:r>
              <a:rPr lang="it-IT" dirty="0" smtClean="0">
                <a:solidFill>
                  <a:srgbClr val="0000FF"/>
                </a:solidFill>
              </a:rPr>
              <a:t>(ordinanza T di Milano del 10 febbraio 2014)</a:t>
            </a:r>
            <a:endParaRPr lang="it-IT" dirty="0">
              <a:solidFill>
                <a:srgbClr val="0000FF"/>
              </a:solidFill>
            </a:endParaRPr>
          </a:p>
        </p:txBody>
      </p:sp>
    </p:spTree>
    <p:extLst>
      <p:ext uri="{BB962C8B-B14F-4D97-AF65-F5344CB8AC3E}">
        <p14:creationId xmlns:p14="http://schemas.microsoft.com/office/powerpoint/2010/main" val="2407208203"/>
      </p:ext>
    </p:extLst>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0" y="274638"/>
            <a:ext cx="9036496" cy="1570186"/>
          </a:xfrm>
        </p:spPr>
        <p:txBody>
          <a:bodyPr>
            <a:normAutofit/>
          </a:bodyPr>
          <a:lstStyle/>
          <a:p>
            <a:pPr algn="ctr"/>
            <a:r>
              <a:rPr lang="it-IT" sz="3200" dirty="0" smtClean="0">
                <a:solidFill>
                  <a:srgbClr val="0000FF"/>
                </a:solidFill>
              </a:rPr>
              <a:t>La legge regolatrice delle obbligazioni alimentari:</a:t>
            </a:r>
            <a:br>
              <a:rPr lang="it-IT" sz="3200" dirty="0" smtClean="0">
                <a:solidFill>
                  <a:srgbClr val="0000FF"/>
                </a:solidFill>
              </a:rPr>
            </a:br>
            <a:r>
              <a:rPr lang="it-IT" sz="3200" dirty="0" smtClean="0">
                <a:solidFill>
                  <a:srgbClr val="0000FF"/>
                </a:solidFill>
              </a:rPr>
              <a:t>il reg. Ue n. 4/2009</a:t>
            </a:r>
            <a:endParaRPr lang="it-IT" sz="3200" dirty="0">
              <a:solidFill>
                <a:srgbClr val="0000FF"/>
              </a:solidFill>
            </a:endParaRPr>
          </a:p>
        </p:txBody>
      </p:sp>
      <p:sp>
        <p:nvSpPr>
          <p:cNvPr id="3" name="Segnaposto testo 2"/>
          <p:cNvSpPr>
            <a:spLocks noGrp="1"/>
          </p:cNvSpPr>
          <p:nvPr>
            <p:ph type="body" sz="quarter" idx="13"/>
          </p:nvPr>
        </p:nvSpPr>
        <p:spPr>
          <a:xfrm>
            <a:off x="0" y="1844824"/>
            <a:ext cx="9144000" cy="4251176"/>
          </a:xfrm>
        </p:spPr>
        <p:txBody>
          <a:bodyPr>
            <a:normAutofit fontScale="85000" lnSpcReduction="20000"/>
          </a:bodyPr>
          <a:lstStyle/>
          <a:p>
            <a:pPr algn="just"/>
            <a:r>
              <a:rPr lang="it-IT" dirty="0" smtClean="0">
                <a:solidFill>
                  <a:srgbClr val="0000FF"/>
                </a:solidFill>
              </a:rPr>
              <a:t>Per la disciplina della legge applicabile esso incorpora il Protocollo dell’Aia del 2007,che all’art. 3 individua quale criterio generale </a:t>
            </a:r>
            <a:r>
              <a:rPr lang="it-IT" b="1" dirty="0" smtClean="0">
                <a:solidFill>
                  <a:srgbClr val="0000FF"/>
                </a:solidFill>
              </a:rPr>
              <a:t>la legge dello Stato di residenza abituale del creditore</a:t>
            </a:r>
            <a:r>
              <a:rPr lang="it-IT" dirty="0" smtClean="0">
                <a:solidFill>
                  <a:srgbClr val="0000FF"/>
                </a:solidFill>
              </a:rPr>
              <a:t>: è poi presente una specifica disposizione concernente le obbligazioni alimentari fra coniugi, l’art. 5, </a:t>
            </a:r>
            <a:r>
              <a:rPr lang="it-IT" dirty="0">
                <a:solidFill>
                  <a:srgbClr val="0000FF"/>
                </a:solidFill>
              </a:rPr>
              <a:t>Per le obbligazioni alimentari tra coniugi, ex coniugi o persone il cui matrimonio sia stato annullato, l'articolo 3 non si applica qualora una delle parti vi si opponga e la legge di un altro Stato, in particolare quello </a:t>
            </a:r>
            <a:r>
              <a:rPr lang="it-IT" b="1" dirty="0">
                <a:solidFill>
                  <a:srgbClr val="0000FF"/>
                </a:solidFill>
              </a:rPr>
              <a:t>dell'ultima residenza abituale comune</a:t>
            </a:r>
            <a:r>
              <a:rPr lang="it-IT" dirty="0">
                <a:solidFill>
                  <a:srgbClr val="0000FF"/>
                </a:solidFill>
              </a:rPr>
              <a:t>, presenti un collegamento </a:t>
            </a:r>
            <a:r>
              <a:rPr lang="it-IT" dirty="0" err="1">
                <a:solidFill>
                  <a:srgbClr val="0000FF"/>
                </a:solidFill>
              </a:rPr>
              <a:t>piu</a:t>
            </a:r>
            <a:r>
              <a:rPr lang="it-IT" dirty="0">
                <a:solidFill>
                  <a:srgbClr val="0000FF"/>
                </a:solidFill>
              </a:rPr>
              <a:t>̀ stretto con il matrimonio. In tal caso, si applica la legge dell'altro Stato. </a:t>
            </a:r>
          </a:p>
          <a:p>
            <a:endParaRPr lang="it-IT" dirty="0"/>
          </a:p>
        </p:txBody>
      </p:sp>
    </p:spTree>
    <p:extLst>
      <p:ext uri="{BB962C8B-B14F-4D97-AF65-F5344CB8AC3E}">
        <p14:creationId xmlns:p14="http://schemas.microsoft.com/office/powerpoint/2010/main" val="151638626"/>
      </p:ext>
    </p:extLst>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endParaRPr lang="it-IT"/>
          </a:p>
        </p:txBody>
      </p:sp>
      <p:sp>
        <p:nvSpPr>
          <p:cNvPr id="3" name="Segnaposto testo 2"/>
          <p:cNvSpPr>
            <a:spLocks noGrp="1"/>
          </p:cNvSpPr>
          <p:nvPr>
            <p:ph type="body" sz="quarter" idx="13"/>
          </p:nvPr>
        </p:nvSpPr>
        <p:spPr/>
        <p:txBody>
          <a:bodyPr>
            <a:normAutofit/>
          </a:bodyPr>
          <a:lstStyle/>
          <a:p>
            <a:pPr algn="ctr"/>
            <a:r>
              <a:rPr lang="it-IT" sz="4000" b="1" dirty="0" smtClean="0">
                <a:solidFill>
                  <a:srgbClr val="0000FF"/>
                </a:solidFill>
              </a:rPr>
              <a:t>RICONOSCIMENTO ED ESCEZUIONE DELLE DECISIONI STRANIERE</a:t>
            </a:r>
            <a:endParaRPr lang="it-IT" sz="4000" b="1" dirty="0">
              <a:solidFill>
                <a:srgbClr val="0000FF"/>
              </a:solidFill>
            </a:endParaRPr>
          </a:p>
        </p:txBody>
      </p:sp>
    </p:spTree>
    <p:extLst>
      <p:ext uri="{BB962C8B-B14F-4D97-AF65-F5344CB8AC3E}">
        <p14:creationId xmlns:p14="http://schemas.microsoft.com/office/powerpoint/2010/main" val="1397969576"/>
      </p:ext>
    </p:extLst>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78478" y="274638"/>
            <a:ext cx="8928992" cy="778098"/>
          </a:xfrm>
        </p:spPr>
        <p:txBody>
          <a:bodyPr>
            <a:noAutofit/>
          </a:bodyPr>
          <a:lstStyle/>
          <a:p>
            <a:r>
              <a:rPr lang="it-IT" sz="2400" dirty="0" smtClean="0">
                <a:solidFill>
                  <a:srgbClr val="0000FF"/>
                </a:solidFill>
              </a:rPr>
              <a:t>RICONOSCIMENTO DEI PROVVEDIMENTI IN MATERIA MATRIMONIALE</a:t>
            </a:r>
            <a:endParaRPr lang="it-IT" sz="2400" dirty="0">
              <a:solidFill>
                <a:srgbClr val="0000FF"/>
              </a:solidFill>
            </a:endParaRPr>
          </a:p>
        </p:txBody>
      </p:sp>
      <p:sp>
        <p:nvSpPr>
          <p:cNvPr id="3" name="Segnaposto testo 2"/>
          <p:cNvSpPr>
            <a:spLocks noGrp="1"/>
          </p:cNvSpPr>
          <p:nvPr>
            <p:ph type="body" sz="quarter" idx="13"/>
          </p:nvPr>
        </p:nvSpPr>
        <p:spPr>
          <a:xfrm>
            <a:off x="0" y="1417638"/>
            <a:ext cx="9144000" cy="4678362"/>
          </a:xfrm>
        </p:spPr>
        <p:txBody>
          <a:bodyPr>
            <a:normAutofit fontScale="85000" lnSpcReduction="20000"/>
          </a:bodyPr>
          <a:lstStyle/>
          <a:p>
            <a:pPr algn="just"/>
            <a:r>
              <a:rPr lang="it-IT" dirty="0" smtClean="0">
                <a:solidFill>
                  <a:srgbClr val="0000FF"/>
                </a:solidFill>
              </a:rPr>
              <a:t>IL Regolamento Ue n. 2201/2003 è un </a:t>
            </a:r>
            <a:r>
              <a:rPr lang="it-IT" dirty="0">
                <a:solidFill>
                  <a:srgbClr val="0000FF"/>
                </a:solidFill>
              </a:rPr>
              <a:t>a</a:t>
            </a:r>
            <a:r>
              <a:rPr lang="it-IT" dirty="0" smtClean="0">
                <a:solidFill>
                  <a:srgbClr val="0000FF"/>
                </a:solidFill>
              </a:rPr>
              <a:t>tto doppio, ispirato al </a:t>
            </a:r>
            <a:r>
              <a:rPr lang="it-IT" i="1" dirty="0" err="1" smtClean="0">
                <a:solidFill>
                  <a:srgbClr val="0000FF"/>
                </a:solidFill>
              </a:rPr>
              <a:t>favor</a:t>
            </a:r>
            <a:r>
              <a:rPr lang="it-IT" i="1" dirty="0" smtClean="0">
                <a:solidFill>
                  <a:srgbClr val="0000FF"/>
                </a:solidFill>
              </a:rPr>
              <a:t> </a:t>
            </a:r>
            <a:r>
              <a:rPr lang="it-IT" i="1" dirty="0" err="1" smtClean="0">
                <a:solidFill>
                  <a:srgbClr val="0000FF"/>
                </a:solidFill>
              </a:rPr>
              <a:t>divortii</a:t>
            </a:r>
            <a:r>
              <a:rPr lang="it-IT" dirty="0" smtClean="0">
                <a:solidFill>
                  <a:srgbClr val="0000FF"/>
                </a:solidFill>
              </a:rPr>
              <a:t>, come dimostra la nozione di “decisione” di cui al suo art. 2 (la definitività della decisione è richiesta solo nel caso si debba procedere all’aggiornamento delle iscrizioni nei registri dello stato civile);</a:t>
            </a:r>
          </a:p>
          <a:p>
            <a:pPr algn="just"/>
            <a:r>
              <a:rPr lang="it-IT" dirty="0" smtClean="0">
                <a:solidFill>
                  <a:srgbClr val="0000FF"/>
                </a:solidFill>
              </a:rPr>
              <a:t>Alla circolazione delle decisioni pronunciate </a:t>
            </a:r>
            <a:r>
              <a:rPr lang="it-IT" dirty="0">
                <a:solidFill>
                  <a:srgbClr val="0000FF"/>
                </a:solidFill>
              </a:rPr>
              <a:t>dai giudici </a:t>
            </a:r>
            <a:r>
              <a:rPr lang="it-IT" dirty="0" smtClean="0">
                <a:solidFill>
                  <a:srgbClr val="0000FF"/>
                </a:solidFill>
              </a:rPr>
              <a:t> di </a:t>
            </a:r>
            <a:r>
              <a:rPr lang="it-IT" dirty="0">
                <a:solidFill>
                  <a:srgbClr val="0000FF"/>
                </a:solidFill>
              </a:rPr>
              <a:t>Stati membri si applicano </a:t>
            </a:r>
            <a:r>
              <a:rPr lang="it-IT" dirty="0" smtClean="0">
                <a:solidFill>
                  <a:srgbClr val="0000FF"/>
                </a:solidFill>
              </a:rPr>
              <a:t>gli </a:t>
            </a:r>
            <a:r>
              <a:rPr lang="it-IT" dirty="0">
                <a:solidFill>
                  <a:srgbClr val="0000FF"/>
                </a:solidFill>
              </a:rPr>
              <a:t>artt. 21 ss. del Regolamento 2201/</a:t>
            </a:r>
            <a:r>
              <a:rPr lang="it-IT" dirty="0" smtClean="0">
                <a:solidFill>
                  <a:srgbClr val="0000FF"/>
                </a:solidFill>
              </a:rPr>
              <a:t>2003 (incluse le decisioni relative alle spese processuali</a:t>
            </a:r>
            <a:r>
              <a:rPr lang="it-IT" dirty="0">
                <a:solidFill>
                  <a:srgbClr val="0000FF"/>
                </a:solidFill>
              </a:rPr>
              <a:t> </a:t>
            </a:r>
            <a:r>
              <a:rPr lang="it-IT" dirty="0" smtClean="0">
                <a:solidFill>
                  <a:srgbClr val="0000FF"/>
                </a:solidFill>
              </a:rPr>
              <a:t>- presumibilmente anche se contenute in provvedimenti negativi - art. 49), mentre per le decisioni  dei giudici di </a:t>
            </a:r>
            <a:r>
              <a:rPr lang="it-IT" dirty="0">
                <a:solidFill>
                  <a:srgbClr val="0000FF"/>
                </a:solidFill>
              </a:rPr>
              <a:t>Stati </a:t>
            </a:r>
            <a:r>
              <a:rPr lang="it-IT" dirty="0" smtClean="0">
                <a:solidFill>
                  <a:srgbClr val="0000FF"/>
                </a:solidFill>
              </a:rPr>
              <a:t>terzi, </a:t>
            </a:r>
            <a:r>
              <a:rPr lang="it-IT" dirty="0">
                <a:solidFill>
                  <a:srgbClr val="0000FF"/>
                </a:solidFill>
              </a:rPr>
              <a:t>in assenza di disposizioni convenzionali più favorevoli, si applicano gli artt. 64 ss. della legge 218/</a:t>
            </a:r>
            <a:r>
              <a:rPr lang="it-IT" dirty="0" smtClean="0">
                <a:solidFill>
                  <a:srgbClr val="0000FF"/>
                </a:solidFill>
              </a:rPr>
              <a:t>1995.</a:t>
            </a:r>
            <a:endParaRPr lang="it-IT" dirty="0">
              <a:solidFill>
                <a:srgbClr val="0000FF"/>
              </a:solidFill>
            </a:endParaRPr>
          </a:p>
          <a:p>
            <a:pPr algn="just"/>
            <a:endParaRPr lang="it-IT" dirty="0" smtClean="0"/>
          </a:p>
          <a:p>
            <a:pPr algn="just"/>
            <a:endParaRPr lang="it-IT" dirty="0"/>
          </a:p>
        </p:txBody>
      </p:sp>
    </p:spTree>
    <p:extLst>
      <p:ext uri="{BB962C8B-B14F-4D97-AF65-F5344CB8AC3E}">
        <p14:creationId xmlns:p14="http://schemas.microsoft.com/office/powerpoint/2010/main" val="374183310"/>
      </p:ext>
    </p:extLst>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57200" y="274638"/>
            <a:ext cx="8229600" cy="634082"/>
          </a:xfrm>
        </p:spPr>
        <p:txBody>
          <a:bodyPr>
            <a:noAutofit/>
          </a:bodyPr>
          <a:lstStyle/>
          <a:p>
            <a:r>
              <a:rPr lang="it-IT" sz="1800" i="1" dirty="0"/>
              <a:t>ALLEGATO I </a:t>
            </a:r>
            <a:r>
              <a:rPr lang="it-IT" sz="1800" dirty="0"/>
              <a:t/>
            </a:r>
            <a:br>
              <a:rPr lang="it-IT" sz="1800" dirty="0"/>
            </a:br>
            <a:r>
              <a:rPr lang="it-IT" sz="1800" dirty="0"/>
              <a:t>CERTIFICATO DI CUI ALL'ARTICOLO 39 SULLE DECISIONI IN MATERIA MATRIMONIALE </a:t>
            </a:r>
          </a:p>
        </p:txBody>
      </p:sp>
      <p:sp>
        <p:nvSpPr>
          <p:cNvPr id="3" name="Segnaposto testo 2"/>
          <p:cNvSpPr>
            <a:spLocks noGrp="1"/>
          </p:cNvSpPr>
          <p:nvPr>
            <p:ph type="body" sz="quarter" idx="13"/>
          </p:nvPr>
        </p:nvSpPr>
        <p:spPr>
          <a:xfrm>
            <a:off x="179512" y="1124744"/>
            <a:ext cx="8784976" cy="5184576"/>
          </a:xfrm>
        </p:spPr>
        <p:txBody>
          <a:bodyPr>
            <a:normAutofit fontScale="25000" lnSpcReduction="20000"/>
          </a:bodyPr>
          <a:lstStyle/>
          <a:p>
            <a:r>
              <a:rPr lang="it-IT" b="1" dirty="0" smtClean="0"/>
              <a:t>(</a:t>
            </a:r>
            <a:r>
              <a:rPr lang="it-IT" b="1" dirty="0"/>
              <a:t>1) Paese di origine</a:t>
            </a:r>
            <a:br>
              <a:rPr lang="it-IT" b="1" dirty="0"/>
            </a:br>
            <a:r>
              <a:rPr lang="it-IT" b="1" dirty="0"/>
              <a:t>Giudice o </a:t>
            </a:r>
            <a:r>
              <a:rPr lang="it-IT" b="1" dirty="0" err="1"/>
              <a:t>autorita</a:t>
            </a:r>
            <a:r>
              <a:rPr lang="it-IT" b="1" dirty="0"/>
              <a:t>̀ che rilascia il certificato </a:t>
            </a:r>
            <a:endParaRPr lang="it-IT" b="1" dirty="0"/>
          </a:p>
          <a:p>
            <a:r>
              <a:rPr lang="it-IT" dirty="0"/>
              <a:t>2.1. Denominazione</a:t>
            </a:r>
            <a:br>
              <a:rPr lang="it-IT" dirty="0"/>
            </a:br>
            <a:r>
              <a:rPr lang="it-IT" dirty="0"/>
              <a:t>2.2. Recapito</a:t>
            </a:r>
            <a:br>
              <a:rPr lang="it-IT" dirty="0"/>
            </a:br>
            <a:r>
              <a:rPr lang="it-IT" dirty="0"/>
              <a:t>2.3. Telefono/Fax/Posta elettronica </a:t>
            </a:r>
            <a:endParaRPr lang="it-IT" dirty="0"/>
          </a:p>
          <a:p>
            <a:r>
              <a:rPr lang="it-IT" dirty="0" smtClean="0"/>
              <a:t> </a:t>
            </a:r>
            <a:endParaRPr lang="it-IT" dirty="0"/>
          </a:p>
          <a:p>
            <a:r>
              <a:rPr lang="it-IT" dirty="0"/>
              <a:t>3.1. Moglie </a:t>
            </a:r>
            <a:endParaRPr lang="it-IT" dirty="0"/>
          </a:p>
          <a:p>
            <a:r>
              <a:rPr lang="it-IT" dirty="0"/>
              <a:t>3.1.1.  Nome e cognome </a:t>
            </a:r>
            <a:endParaRPr lang="it-IT" dirty="0"/>
          </a:p>
          <a:p>
            <a:r>
              <a:rPr lang="it-IT" dirty="0"/>
              <a:t>3.1.2.  Recapito </a:t>
            </a:r>
            <a:endParaRPr lang="it-IT" dirty="0"/>
          </a:p>
          <a:p>
            <a:r>
              <a:rPr lang="it-IT" dirty="0"/>
              <a:t>3.1.3.  Stato e luogo di nascita </a:t>
            </a:r>
            <a:endParaRPr lang="it-IT" dirty="0"/>
          </a:p>
          <a:p>
            <a:r>
              <a:rPr lang="it-IT" dirty="0"/>
              <a:t>3.1.4.  Data di nascita </a:t>
            </a:r>
            <a:endParaRPr lang="it-IT" dirty="0"/>
          </a:p>
          <a:p>
            <a:r>
              <a:rPr lang="it-IT" dirty="0"/>
              <a:t>3.2.  Marito 3.2.1. 3.2.2. 3.2.3. 3.2.4. </a:t>
            </a:r>
            <a:endParaRPr lang="it-IT" dirty="0"/>
          </a:p>
          <a:p>
            <a:r>
              <a:rPr lang="it-IT" dirty="0"/>
              <a:t>3.3.  Stato, </a:t>
            </a:r>
            <a:endParaRPr lang="it-IT" dirty="0"/>
          </a:p>
          <a:p>
            <a:r>
              <a:rPr lang="it-IT" dirty="0" err="1"/>
              <a:t>Autorita</a:t>
            </a:r>
            <a:r>
              <a:rPr lang="it-IT" dirty="0"/>
              <a:t>̀ giurisdizionale che ha pronunciato la decisione </a:t>
            </a:r>
            <a:endParaRPr lang="it-IT" dirty="0"/>
          </a:p>
          <a:p>
            <a:r>
              <a:rPr lang="it-IT" dirty="0"/>
              <a:t>4.1. Denominazione 4.2. Sede </a:t>
            </a:r>
            <a:endParaRPr lang="it-IT" dirty="0"/>
          </a:p>
          <a:p>
            <a:r>
              <a:rPr lang="it-IT" dirty="0"/>
              <a:t>Decisione </a:t>
            </a:r>
            <a:endParaRPr lang="it-IT" dirty="0"/>
          </a:p>
          <a:p>
            <a:r>
              <a:rPr lang="it-IT" dirty="0"/>
              <a:t>5.1. Data </a:t>
            </a:r>
            <a:endParaRPr lang="it-IT" dirty="0"/>
          </a:p>
          <a:p>
            <a:r>
              <a:rPr lang="it-IT" dirty="0"/>
              <a:t>5.2.  Numero di riferimento </a:t>
            </a:r>
            <a:endParaRPr lang="it-IT" dirty="0"/>
          </a:p>
          <a:p>
            <a:r>
              <a:rPr lang="it-IT" dirty="0"/>
              <a:t>5.3.  Tipo di decisione </a:t>
            </a:r>
            <a:endParaRPr lang="it-IT" dirty="0"/>
          </a:p>
          <a:p>
            <a:pPr lvl="1"/>
            <a:r>
              <a:rPr lang="it-IT" dirty="0"/>
              <a:t>5.3.1.  Divorzio </a:t>
            </a:r>
            <a:endParaRPr lang="it-IT" dirty="0"/>
          </a:p>
          <a:p>
            <a:pPr lvl="1"/>
            <a:r>
              <a:rPr lang="it-IT" dirty="0"/>
              <a:t>5.3.2.  Annullamento del matrimonio </a:t>
            </a:r>
            <a:endParaRPr lang="it-IT" dirty="0"/>
          </a:p>
          <a:p>
            <a:pPr lvl="1"/>
            <a:r>
              <a:rPr lang="it-IT" dirty="0"/>
              <a:t>5.3.3.  Separazione personale </a:t>
            </a:r>
            <a:endParaRPr lang="it-IT" dirty="0"/>
          </a:p>
          <a:p>
            <a:r>
              <a:rPr lang="it-IT" dirty="0"/>
              <a:t>Nome e cognome Recapito</a:t>
            </a:r>
            <a:br>
              <a:rPr lang="it-IT" dirty="0"/>
            </a:br>
            <a:r>
              <a:rPr lang="it-IT" dirty="0"/>
              <a:t>Stato e luogo di nascita Data di nascita </a:t>
            </a:r>
            <a:endParaRPr lang="it-IT" dirty="0"/>
          </a:p>
          <a:p>
            <a:r>
              <a:rPr lang="it-IT" dirty="0"/>
              <a:t>luogo (eventualmente) e data del matrimonio </a:t>
            </a:r>
            <a:endParaRPr lang="it-IT" dirty="0"/>
          </a:p>
          <a:p>
            <a:r>
              <a:rPr lang="it-IT" dirty="0"/>
              <a:t>3.3.1.  Stato del matrimonio </a:t>
            </a:r>
            <a:endParaRPr lang="it-IT" dirty="0"/>
          </a:p>
          <a:p>
            <a:r>
              <a:rPr lang="it-IT" dirty="0"/>
              <a:t>3.3.2.  Luogo del matrimonio (eventualmente) </a:t>
            </a:r>
            <a:endParaRPr lang="it-IT" dirty="0"/>
          </a:p>
          <a:p>
            <a:r>
              <a:rPr lang="it-IT" dirty="0"/>
              <a:t>3.3.3.  Data del matrimonio </a:t>
            </a:r>
            <a:endParaRPr lang="it-IT" dirty="0"/>
          </a:p>
          <a:p>
            <a:r>
              <a:rPr lang="it-IT" dirty="0" smtClean="0"/>
              <a:t>IT </a:t>
            </a:r>
            <a:endParaRPr lang="it-IT" dirty="0"/>
          </a:p>
          <a:p>
            <a:r>
              <a:rPr lang="it-IT" dirty="0"/>
              <a:t>5.4. Si tratta di decisione resa in contumacia? 5.4.1. No </a:t>
            </a:r>
            <a:endParaRPr lang="it-IT" dirty="0"/>
          </a:p>
          <a:p>
            <a:r>
              <a:rPr lang="it-IT" dirty="0"/>
              <a:t>5.4.2. Sì (1) </a:t>
            </a:r>
            <a:endParaRPr lang="it-IT" dirty="0"/>
          </a:p>
          <a:p>
            <a:r>
              <a:rPr lang="it-IT" dirty="0"/>
              <a:t>Nomi delle parti alle quali è stato concesso il patrocinio a spese dello Stato </a:t>
            </a:r>
          </a:p>
          <a:p>
            <a:r>
              <a:rPr lang="it-IT" dirty="0"/>
              <a:t>Contro la decisione </a:t>
            </a:r>
            <a:r>
              <a:rPr lang="it-IT" dirty="0" err="1"/>
              <a:t>puo</a:t>
            </a:r>
            <a:r>
              <a:rPr lang="it-IT" dirty="0"/>
              <a:t>̀ ancora essere proposta opposizione secondo la legge dello Stato membro di origine? </a:t>
            </a:r>
          </a:p>
          <a:p>
            <a:r>
              <a:rPr lang="it-IT" dirty="0"/>
              <a:t>7.1. No 7.2. Sì </a:t>
            </a:r>
          </a:p>
          <a:p>
            <a:r>
              <a:rPr lang="it-IT" dirty="0"/>
              <a:t>Data da cui decorrono gli effetti giuridici nello Stato membro in cui la decisione è stata pronunciata </a:t>
            </a:r>
          </a:p>
          <a:p>
            <a:r>
              <a:rPr lang="it-IT" dirty="0"/>
              <a:t>8.1. Divorzio </a:t>
            </a:r>
          </a:p>
          <a:p>
            <a:r>
              <a:rPr lang="it-IT" dirty="0"/>
              <a:t>8.2. Separazione personale </a:t>
            </a:r>
            <a:endParaRPr lang="it-IT" dirty="0"/>
          </a:p>
          <a:p>
            <a:r>
              <a:rPr lang="it-IT" dirty="0" err="1"/>
              <a:t>Fattoa</a:t>
            </a:r>
            <a:r>
              <a:rPr lang="it-IT" dirty="0"/>
              <a:t> .......................................,il ....................................... </a:t>
            </a:r>
            <a:endParaRPr lang="it-IT" dirty="0"/>
          </a:p>
          <a:p>
            <a:r>
              <a:rPr lang="it-IT" dirty="0"/>
              <a:t>Firma e/o timbro </a:t>
            </a:r>
            <a:endParaRPr lang="it-IT" dirty="0"/>
          </a:p>
          <a:p>
            <a:endParaRPr lang="it-IT" dirty="0"/>
          </a:p>
        </p:txBody>
      </p:sp>
    </p:spTree>
    <p:extLst>
      <p:ext uri="{BB962C8B-B14F-4D97-AF65-F5344CB8AC3E}">
        <p14:creationId xmlns:p14="http://schemas.microsoft.com/office/powerpoint/2010/main" val="281698059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0" y="274638"/>
            <a:ext cx="9144000" cy="1143000"/>
          </a:xfrm>
        </p:spPr>
        <p:txBody>
          <a:bodyPr>
            <a:normAutofit/>
          </a:bodyPr>
          <a:lstStyle/>
          <a:p>
            <a:pPr algn="just"/>
            <a:r>
              <a:rPr lang="it-IT" sz="2400" dirty="0">
                <a:solidFill>
                  <a:srgbClr val="0000FF"/>
                </a:solidFill>
              </a:rPr>
              <a:t>RICONOSCIMENTO DEI PROVVEDIMENTI IN MATERIA </a:t>
            </a:r>
            <a:r>
              <a:rPr lang="it-IT" sz="2400" dirty="0" smtClean="0">
                <a:solidFill>
                  <a:srgbClr val="0000FF"/>
                </a:solidFill>
              </a:rPr>
              <a:t>DI OBBLIGAZIONI ALIMENTARI</a:t>
            </a:r>
            <a:endParaRPr lang="it-IT" sz="2400" dirty="0"/>
          </a:p>
        </p:txBody>
      </p:sp>
      <p:sp>
        <p:nvSpPr>
          <p:cNvPr id="3" name="Segnaposto testo 2"/>
          <p:cNvSpPr>
            <a:spLocks noGrp="1"/>
          </p:cNvSpPr>
          <p:nvPr>
            <p:ph type="body" sz="quarter" idx="13"/>
          </p:nvPr>
        </p:nvSpPr>
        <p:spPr>
          <a:xfrm>
            <a:off x="179512" y="1417638"/>
            <a:ext cx="8784976" cy="4678362"/>
          </a:xfrm>
        </p:spPr>
        <p:txBody>
          <a:bodyPr>
            <a:normAutofit fontScale="70000" lnSpcReduction="20000"/>
          </a:bodyPr>
          <a:lstStyle/>
          <a:p>
            <a:pPr marL="0" indent="0">
              <a:buNone/>
            </a:pPr>
            <a:r>
              <a:rPr lang="it-IT" dirty="0">
                <a:solidFill>
                  <a:srgbClr val="0000FF"/>
                </a:solidFill>
              </a:rPr>
              <a:t>Obiettivo: è indispensabile una rapida esecuzione delle decisioni in materia</a:t>
            </a:r>
          </a:p>
          <a:p>
            <a:pPr marL="0" indent="0">
              <a:buNone/>
            </a:pPr>
            <a:r>
              <a:rPr lang="it-IT" dirty="0" smtClean="0">
                <a:solidFill>
                  <a:srgbClr val="0000FF"/>
                </a:solidFill>
              </a:rPr>
              <a:t>RICONOSCIMENTO</a:t>
            </a:r>
            <a:r>
              <a:rPr lang="it-IT" dirty="0">
                <a:solidFill>
                  <a:srgbClr val="0000FF"/>
                </a:solidFill>
              </a:rPr>
              <a:t>, ESECUTIVITÀ ED ESECUZIONE DELLE DECISIONI </a:t>
            </a:r>
          </a:p>
          <a:p>
            <a:pPr marL="0" indent="0">
              <a:buNone/>
            </a:pPr>
            <a:r>
              <a:rPr lang="it-IT" dirty="0">
                <a:solidFill>
                  <a:srgbClr val="0000FF"/>
                </a:solidFill>
              </a:rPr>
              <a:t>Articolo 16 </a:t>
            </a:r>
          </a:p>
          <a:p>
            <a:pPr marL="0" indent="0">
              <a:buNone/>
            </a:pPr>
            <a:r>
              <a:rPr lang="it-IT" dirty="0">
                <a:solidFill>
                  <a:srgbClr val="0000FF"/>
                </a:solidFill>
              </a:rPr>
              <a:t>Ambito di applicazione del presente capo </a:t>
            </a:r>
          </a:p>
          <a:p>
            <a:pPr marL="0" indent="0">
              <a:buNone/>
            </a:pPr>
            <a:r>
              <a:rPr lang="it-IT" dirty="0">
                <a:solidFill>
                  <a:srgbClr val="0000FF"/>
                </a:solidFill>
              </a:rPr>
              <a:t>SEZIONE 1 </a:t>
            </a:r>
          </a:p>
          <a:p>
            <a:pPr marL="0" indent="0">
              <a:buNone/>
            </a:pPr>
            <a:r>
              <a:rPr lang="it-IT" dirty="0">
                <a:solidFill>
                  <a:srgbClr val="0000FF"/>
                </a:solidFill>
              </a:rPr>
              <a:t>Decisioni </a:t>
            </a:r>
            <a:r>
              <a:rPr lang="it-IT" dirty="0" smtClean="0">
                <a:solidFill>
                  <a:srgbClr val="0000FF"/>
                </a:solidFill>
              </a:rPr>
              <a:t>messe </a:t>
            </a:r>
            <a:r>
              <a:rPr lang="it-IT" dirty="0">
                <a:solidFill>
                  <a:srgbClr val="0000FF"/>
                </a:solidFill>
              </a:rPr>
              <a:t>in uno Stato membro vincolato dal protocollo dell’Aia del 2007 </a:t>
            </a:r>
          </a:p>
          <a:p>
            <a:pPr marL="0" indent="0">
              <a:buNone/>
            </a:pPr>
            <a:r>
              <a:rPr lang="it-IT" dirty="0">
                <a:solidFill>
                  <a:srgbClr val="0000FF"/>
                </a:solidFill>
              </a:rPr>
              <a:t>Articolo 17 </a:t>
            </a:r>
          </a:p>
          <a:p>
            <a:pPr marL="0" indent="0">
              <a:buNone/>
            </a:pPr>
            <a:r>
              <a:rPr lang="it-IT" dirty="0">
                <a:solidFill>
                  <a:srgbClr val="0000FF"/>
                </a:solidFill>
              </a:rPr>
              <a:t>Abolizione dell’exequatur </a:t>
            </a:r>
          </a:p>
          <a:p>
            <a:pPr marL="0" indent="0">
              <a:buNone/>
            </a:pPr>
            <a:r>
              <a:rPr lang="it-IT" dirty="0" smtClean="0">
                <a:solidFill>
                  <a:srgbClr val="0000FF"/>
                </a:solidFill>
              </a:rPr>
              <a:t>Articolo </a:t>
            </a:r>
            <a:r>
              <a:rPr lang="it-IT" dirty="0">
                <a:solidFill>
                  <a:srgbClr val="0000FF"/>
                </a:solidFill>
              </a:rPr>
              <a:t>39 </a:t>
            </a:r>
            <a:r>
              <a:rPr lang="it-IT" dirty="0" smtClean="0">
                <a:solidFill>
                  <a:srgbClr val="0000FF"/>
                </a:solidFill>
              </a:rPr>
              <a:t> Esecutività </a:t>
            </a:r>
            <a:r>
              <a:rPr lang="it-IT" dirty="0">
                <a:solidFill>
                  <a:srgbClr val="0000FF"/>
                </a:solidFill>
              </a:rPr>
              <a:t>provvisoria </a:t>
            </a:r>
          </a:p>
          <a:p>
            <a:pPr marL="0" indent="0" algn="just">
              <a:buNone/>
            </a:pPr>
            <a:r>
              <a:rPr lang="it-IT" dirty="0">
                <a:solidFill>
                  <a:srgbClr val="0000FF"/>
                </a:solidFill>
              </a:rPr>
              <a:t>L’autorità giurisdizionale d’origine può dichiarare la decisione provvisoriamente esecutiva, nonostante un eventuale ricorso, anche se la legislazione nazionale non prevede l’esecutività di diritto. </a:t>
            </a:r>
          </a:p>
          <a:p>
            <a:endParaRPr lang="it-IT" dirty="0"/>
          </a:p>
          <a:p>
            <a:endParaRPr lang="it-IT" dirty="0"/>
          </a:p>
        </p:txBody>
      </p:sp>
    </p:spTree>
    <p:extLst>
      <p:ext uri="{BB962C8B-B14F-4D97-AF65-F5344CB8AC3E}">
        <p14:creationId xmlns:p14="http://schemas.microsoft.com/office/powerpoint/2010/main" val="335769821"/>
      </p:ext>
    </p:extLst>
  </p:cSld>
  <p:clrMapOvr>
    <a:masterClrMapping/>
  </p:clrMapOvr>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179512" y="188640"/>
            <a:ext cx="8784976" cy="1487760"/>
          </a:xfrm>
        </p:spPr>
        <p:txBody>
          <a:bodyPr>
            <a:noAutofit/>
          </a:bodyPr>
          <a:lstStyle/>
          <a:p>
            <a:r>
              <a:rPr lang="it-IT" sz="2000" cap="small" dirty="0">
                <a:solidFill>
                  <a:srgbClr val="0000FF"/>
                </a:solidFill>
              </a:rPr>
              <a:t>LA CIRCOLAZIONE NELLO SPAZIO GIUDIZIARIO EUROPEO DEGLI ACCORDI DI NEGOZIAZIONE ASSISTITA IN MATERIA DI SEPARAZIONE DEI CONIUGI E CESSAZIONE DEGLI EFFETTI CIVILI DEL MATRIMONIO </a:t>
            </a:r>
            <a:br>
              <a:rPr lang="it-IT" sz="2000" cap="small" dirty="0">
                <a:solidFill>
                  <a:srgbClr val="0000FF"/>
                </a:solidFill>
              </a:rPr>
            </a:br>
            <a:endParaRPr lang="it-IT" sz="2000" dirty="0">
              <a:solidFill>
                <a:srgbClr val="0000FF"/>
              </a:solidFill>
            </a:endParaRPr>
          </a:p>
        </p:txBody>
      </p:sp>
      <p:sp>
        <p:nvSpPr>
          <p:cNvPr id="3" name="Segnaposto testo 2"/>
          <p:cNvSpPr>
            <a:spLocks noGrp="1"/>
          </p:cNvSpPr>
          <p:nvPr>
            <p:ph type="body" sz="quarter" idx="13"/>
          </p:nvPr>
        </p:nvSpPr>
        <p:spPr>
          <a:xfrm>
            <a:off x="0" y="1484784"/>
            <a:ext cx="9144000" cy="4824536"/>
          </a:xfrm>
        </p:spPr>
        <p:txBody>
          <a:bodyPr>
            <a:normAutofit fontScale="92500" lnSpcReduction="10000"/>
          </a:bodyPr>
          <a:lstStyle/>
          <a:p>
            <a:pPr algn="just"/>
            <a:r>
              <a:rPr lang="it-IT" sz="1600" b="1" dirty="0">
                <a:solidFill>
                  <a:srgbClr val="0000FF"/>
                </a:solidFill>
              </a:rPr>
              <a:t>come noto, oggetto di due disposizioni specifiche, l'art. 6 e l'art. 12 l. n. 162 del 2014 (di conversione del </a:t>
            </a:r>
            <a:r>
              <a:rPr lang="it-IT" sz="1600" b="1" dirty="0" err="1">
                <a:solidFill>
                  <a:srgbClr val="0000FF"/>
                </a:solidFill>
              </a:rPr>
              <a:t>d.l.</a:t>
            </a:r>
            <a:r>
              <a:rPr lang="it-IT" sz="1600" b="1" dirty="0">
                <a:solidFill>
                  <a:srgbClr val="0000FF"/>
                </a:solidFill>
              </a:rPr>
              <a:t> n. 132 del 2014) </a:t>
            </a:r>
            <a:r>
              <a:rPr lang="it-IT" sz="1600" b="1" dirty="0">
                <a:solidFill>
                  <a:srgbClr val="0000FF"/>
                </a:solidFill>
              </a:rPr>
              <a:t> </a:t>
            </a:r>
            <a:endParaRPr lang="it-IT" sz="1600" b="1" dirty="0" smtClean="0">
              <a:solidFill>
                <a:srgbClr val="0000FF"/>
              </a:solidFill>
            </a:endParaRPr>
          </a:p>
          <a:p>
            <a:pPr algn="just"/>
            <a:r>
              <a:rPr lang="it-IT" sz="1600" b="1" dirty="0">
                <a:solidFill>
                  <a:srgbClr val="0000FF"/>
                </a:solidFill>
              </a:rPr>
              <a:t>Gli accordi di negoziazione assistita che contengano disposizioni rientranti nell'àmbito di applicazione del regolamento </a:t>
            </a:r>
            <a:r>
              <a:rPr lang="it-IT" sz="1600" b="1" dirty="0" smtClean="0">
                <a:solidFill>
                  <a:srgbClr val="0000FF"/>
                </a:solidFill>
              </a:rPr>
              <a:t>2201/2003 circolano sulla base dell’art. 46, che estende </a:t>
            </a:r>
            <a:r>
              <a:rPr lang="it-IT" sz="1600" b="1" dirty="0">
                <a:solidFill>
                  <a:srgbClr val="0000FF"/>
                </a:solidFill>
              </a:rPr>
              <a:t>agli « </a:t>
            </a:r>
            <a:r>
              <a:rPr lang="it-IT" sz="1600" b="1" i="1" dirty="0">
                <a:solidFill>
                  <a:srgbClr val="0000FF"/>
                </a:solidFill>
              </a:rPr>
              <a:t>atti pubblici e accordi</a:t>
            </a:r>
            <a:r>
              <a:rPr lang="it-IT" sz="1600" b="1" dirty="0">
                <a:solidFill>
                  <a:srgbClr val="0000FF"/>
                </a:solidFill>
              </a:rPr>
              <a:t> » le medesime disposizioni dettate per il riconoscimento e l'esecuzione delle decisioni. L'articolo dispone testualmente: « </a:t>
            </a:r>
            <a:r>
              <a:rPr lang="it-IT" sz="1600" b="1" u="sng" dirty="0">
                <a:solidFill>
                  <a:srgbClr val="0000FF"/>
                </a:solidFill>
              </a:rPr>
              <a:t>Gli atti pubblici formati e aventi efficacia esecutiva in uno Stato membro nonché gli accordi tra le parti aventi efficacia esecutiva nello Stato membro di origine sono riconosciuti ed eseguiti alle stesse condizioni previste per le decisioni</a:t>
            </a:r>
            <a:r>
              <a:rPr lang="it-IT" sz="1600" b="1" dirty="0">
                <a:solidFill>
                  <a:srgbClr val="0000FF"/>
                </a:solidFill>
              </a:rPr>
              <a:t> ». Ne deriva che gli accordi di negoziazione stipulati dinanzi al sindaco </a:t>
            </a:r>
            <a:r>
              <a:rPr lang="it-IT" sz="1600" b="1" dirty="0" smtClean="0">
                <a:solidFill>
                  <a:srgbClr val="0000FF"/>
                </a:solidFill>
              </a:rPr>
              <a:t>rientrano </a:t>
            </a:r>
            <a:r>
              <a:rPr lang="it-IT" sz="1600" b="1" dirty="0">
                <a:solidFill>
                  <a:srgbClr val="0000FF"/>
                </a:solidFill>
              </a:rPr>
              <a:t>nella previsione quali « atti pubblici » dotati di efficacia esecutiva, mentre gli accordi di negoziazione forense quali (semplici) « atti » aventi efficacia esecutiva, in quanto sprovvisti di natura </a:t>
            </a:r>
            <a:r>
              <a:rPr lang="it-IT" sz="1600" b="1" dirty="0" smtClean="0">
                <a:solidFill>
                  <a:srgbClr val="0000FF"/>
                </a:solidFill>
              </a:rPr>
              <a:t>pubblica. Manca tuttavia nel regolamento la previsione di un allegato per gli atti stragiudiziali idonei a circolare. </a:t>
            </a:r>
          </a:p>
          <a:p>
            <a:pPr algn="just"/>
            <a:r>
              <a:rPr lang="it-IT" sz="1600" b="1" dirty="0">
                <a:solidFill>
                  <a:srgbClr val="0000FF"/>
                </a:solidFill>
              </a:rPr>
              <a:t>La riconducibilità degli atti di negoziazione assistita </a:t>
            </a:r>
            <a:r>
              <a:rPr lang="it-IT" sz="1600" b="1" dirty="0" smtClean="0">
                <a:solidFill>
                  <a:srgbClr val="0000FF"/>
                </a:solidFill>
              </a:rPr>
              <a:t>al regolamento 4/2009 è </a:t>
            </a:r>
            <a:r>
              <a:rPr lang="it-IT" sz="1600" b="1" dirty="0">
                <a:solidFill>
                  <a:srgbClr val="0000FF"/>
                </a:solidFill>
              </a:rPr>
              <a:t>più problematica </a:t>
            </a:r>
            <a:r>
              <a:rPr lang="it-IT" sz="1600" b="1" dirty="0" smtClean="0">
                <a:solidFill>
                  <a:srgbClr val="0000FF"/>
                </a:solidFill>
              </a:rPr>
              <a:t>perché manca un'espressa </a:t>
            </a:r>
            <a:r>
              <a:rPr lang="it-IT" sz="1600" b="1" dirty="0">
                <a:solidFill>
                  <a:srgbClr val="0000FF"/>
                </a:solidFill>
              </a:rPr>
              <a:t>equiparazione degli « atti cui la legge dello Stato conferisce efficacia esecutiva </a:t>
            </a:r>
            <a:r>
              <a:rPr lang="it-IT" sz="1600" b="1" dirty="0" smtClean="0">
                <a:solidFill>
                  <a:srgbClr val="0000FF"/>
                </a:solidFill>
              </a:rPr>
              <a:t>»  e dunque in particolare  </a:t>
            </a:r>
            <a:r>
              <a:rPr lang="it-IT" sz="1600" b="1" dirty="0">
                <a:solidFill>
                  <a:srgbClr val="0000FF"/>
                </a:solidFill>
              </a:rPr>
              <a:t>agli atti pubblici e alle decisioni </a:t>
            </a:r>
            <a:r>
              <a:rPr lang="it-IT" sz="1600" b="1" dirty="0" smtClean="0">
                <a:solidFill>
                  <a:srgbClr val="0000FF"/>
                </a:solidFill>
              </a:rPr>
              <a:t>giurisdizionali, non essendo dunque gli atti di negoziazione forense espressamente riconducibili al regime di circolazione ivi previsto</a:t>
            </a:r>
            <a:endParaRPr lang="it-IT" sz="1600" b="1" dirty="0">
              <a:solidFill>
                <a:srgbClr val="0000FF"/>
              </a:solidFill>
            </a:endParaRPr>
          </a:p>
          <a:p>
            <a:pPr algn="just"/>
            <a:endParaRPr lang="it-IT" sz="1600" b="1" dirty="0" smtClean="0">
              <a:solidFill>
                <a:srgbClr val="0000FF"/>
              </a:solidFill>
            </a:endParaRPr>
          </a:p>
          <a:p>
            <a:pPr algn="just"/>
            <a:endParaRPr lang="it-IT" sz="1600" b="1" dirty="0">
              <a:solidFill>
                <a:srgbClr val="0000FF"/>
              </a:solidFill>
            </a:endParaRPr>
          </a:p>
        </p:txBody>
      </p:sp>
    </p:spTree>
    <p:extLst>
      <p:ext uri="{BB962C8B-B14F-4D97-AF65-F5344CB8AC3E}">
        <p14:creationId xmlns:p14="http://schemas.microsoft.com/office/powerpoint/2010/main" val="41158791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endParaRPr lang="it-IT"/>
          </a:p>
        </p:txBody>
      </p:sp>
      <p:sp>
        <p:nvSpPr>
          <p:cNvPr id="3" name="Segnaposto testo 2"/>
          <p:cNvSpPr>
            <a:spLocks noGrp="1"/>
          </p:cNvSpPr>
          <p:nvPr>
            <p:ph type="body" sz="quarter" idx="13"/>
          </p:nvPr>
        </p:nvSpPr>
        <p:spPr>
          <a:xfrm>
            <a:off x="457200" y="1052736"/>
            <a:ext cx="8229600" cy="5043264"/>
          </a:xfrm>
        </p:spPr>
        <p:txBody>
          <a:bodyPr/>
          <a:lstStyle/>
          <a:p>
            <a:endParaRPr lang="it-IT" dirty="0" smtClean="0"/>
          </a:p>
          <a:p>
            <a:endParaRPr lang="it-IT" dirty="0"/>
          </a:p>
          <a:p>
            <a:endParaRPr lang="it-IT" dirty="0" smtClean="0"/>
          </a:p>
          <a:p>
            <a:pPr algn="ctr"/>
            <a:r>
              <a:rPr lang="it-IT" sz="4000" b="1" dirty="0" smtClean="0">
                <a:solidFill>
                  <a:srgbClr val="0000FF"/>
                </a:solidFill>
              </a:rPr>
              <a:t>GIURISDIZIONE</a:t>
            </a:r>
            <a:endParaRPr lang="it-IT" sz="4000" b="1" dirty="0">
              <a:solidFill>
                <a:srgbClr val="0000FF"/>
              </a:solidFill>
            </a:endParaRPr>
          </a:p>
        </p:txBody>
      </p:sp>
    </p:spTree>
    <p:extLst>
      <p:ext uri="{BB962C8B-B14F-4D97-AF65-F5344CB8AC3E}">
        <p14:creationId xmlns:p14="http://schemas.microsoft.com/office/powerpoint/2010/main" val="3016930579"/>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179512" y="274638"/>
            <a:ext cx="8784976" cy="1143000"/>
          </a:xfrm>
        </p:spPr>
        <p:txBody>
          <a:bodyPr>
            <a:normAutofit/>
          </a:bodyPr>
          <a:lstStyle/>
          <a:p>
            <a:pPr algn="just"/>
            <a:r>
              <a:rPr lang="it-IT" sz="2800" dirty="0" smtClean="0">
                <a:solidFill>
                  <a:srgbClr val="0000FF"/>
                </a:solidFill>
              </a:rPr>
              <a:t>La nozione di “materia matrimoniale” ai sensi del Reg. n. 2201/2003</a:t>
            </a:r>
            <a:endParaRPr lang="it-IT" sz="2800" dirty="0">
              <a:solidFill>
                <a:srgbClr val="0000FF"/>
              </a:solidFill>
            </a:endParaRPr>
          </a:p>
        </p:txBody>
      </p:sp>
      <p:sp>
        <p:nvSpPr>
          <p:cNvPr id="3" name="Segnaposto testo 2"/>
          <p:cNvSpPr>
            <a:spLocks noGrp="1"/>
          </p:cNvSpPr>
          <p:nvPr>
            <p:ph type="body" sz="quarter" idx="13"/>
          </p:nvPr>
        </p:nvSpPr>
        <p:spPr>
          <a:xfrm>
            <a:off x="179512" y="1417638"/>
            <a:ext cx="8784976" cy="4819674"/>
          </a:xfrm>
        </p:spPr>
        <p:txBody>
          <a:bodyPr>
            <a:normAutofit fontScale="70000" lnSpcReduction="20000"/>
          </a:bodyPr>
          <a:lstStyle/>
          <a:p>
            <a:pPr algn="just"/>
            <a:r>
              <a:rPr lang="it-IT" dirty="0">
                <a:solidFill>
                  <a:srgbClr val="0000FF"/>
                </a:solidFill>
              </a:rPr>
              <a:t>Esso non riguarda:</a:t>
            </a:r>
          </a:p>
          <a:p>
            <a:pPr algn="just">
              <a:buFontTx/>
              <a:buChar char="-"/>
            </a:pPr>
            <a:r>
              <a:rPr lang="it-IT" dirty="0">
                <a:solidFill>
                  <a:srgbClr val="0000FF"/>
                </a:solidFill>
              </a:rPr>
              <a:t>i motivi di divorzio;</a:t>
            </a:r>
          </a:p>
          <a:p>
            <a:pPr algn="just">
              <a:buFontTx/>
              <a:buChar char="-"/>
            </a:pPr>
            <a:r>
              <a:rPr lang="it-IT" dirty="0">
                <a:solidFill>
                  <a:srgbClr val="0000FF"/>
                </a:solidFill>
              </a:rPr>
              <a:t>la legge applicabile ai procedimenti di divorzio(Cfr. regolamento (UE) n. 1259/2010 del Consiglio del 20 dicembre 2010, approvato in seguito alla decisione di avvalersi della cooperazione rafforzata, che si applica dal 21 giugno 2012 </a:t>
            </a:r>
          </a:p>
          <a:p>
            <a:pPr algn="just">
              <a:buFontTx/>
              <a:buChar char="-"/>
            </a:pPr>
            <a:r>
              <a:rPr lang="it-IT" dirty="0">
                <a:solidFill>
                  <a:srgbClr val="0000FF"/>
                </a:solidFill>
              </a:rPr>
              <a:t>né questioni accessorie quali le obbligazioni alimentari(Cfr. regolamento (CE) n. 4/2009 del Consiglio del 18 dicembre 2008), in vigore dal 18 giugno 2011</a:t>
            </a:r>
          </a:p>
          <a:p>
            <a:pPr algn="just">
              <a:buFontTx/>
              <a:buChar char="-"/>
            </a:pPr>
            <a:r>
              <a:rPr lang="it-IT" dirty="0">
                <a:solidFill>
                  <a:srgbClr val="0000FF"/>
                </a:solidFill>
              </a:rPr>
              <a:t>gli effetti del  matrimonio sui rapporti patrimoniali (Cfr. regolamento (UE) 2016/1103 DEL CONSIGLIO del 24 giugno 2016, interamente APPLICABILE DAL 29 gennaio 2019</a:t>
            </a:r>
          </a:p>
          <a:p>
            <a:pPr algn="just">
              <a:buFontTx/>
              <a:buChar char="-"/>
            </a:pPr>
            <a:r>
              <a:rPr lang="it-IT" dirty="0">
                <a:solidFill>
                  <a:srgbClr val="0000FF"/>
                </a:solidFill>
              </a:rPr>
              <a:t>e le successioni(regolamento (UE) n. 650/2012 del Parlamento europeo e del Consiglio del 4 luglio 2012 (GU L 201 del 27.7.2012, pag. 107), in vigore dal 17b agosto </a:t>
            </a:r>
            <a:r>
              <a:rPr lang="it-IT" dirty="0" smtClean="0">
                <a:solidFill>
                  <a:srgbClr val="0000FF"/>
                </a:solidFill>
              </a:rPr>
              <a:t>2015</a:t>
            </a:r>
          </a:p>
          <a:p>
            <a:pPr marL="0" indent="0" algn="just">
              <a:buNone/>
            </a:pPr>
            <a:r>
              <a:rPr lang="it-IT" b="1" dirty="0" err="1" smtClean="0">
                <a:solidFill>
                  <a:srgbClr val="0000FF"/>
                </a:solidFill>
              </a:rPr>
              <a:t>N.b.</a:t>
            </a:r>
            <a:r>
              <a:rPr lang="it-IT" b="1" dirty="0" smtClean="0">
                <a:solidFill>
                  <a:srgbClr val="0000FF"/>
                </a:solidFill>
              </a:rPr>
              <a:t> Nel </a:t>
            </a:r>
            <a:r>
              <a:rPr lang="it-IT" b="1" dirty="0">
                <a:solidFill>
                  <a:srgbClr val="0000FF"/>
                </a:solidFill>
              </a:rPr>
              <a:t>silenzio del regolamento, si presume che esso non sia applicabile allo scioglimento di matrimoni </a:t>
            </a:r>
            <a:r>
              <a:rPr lang="it-IT" b="1" i="1" dirty="0" err="1">
                <a:solidFill>
                  <a:srgbClr val="0000FF"/>
                </a:solidFill>
              </a:rPr>
              <a:t>same</a:t>
            </a:r>
            <a:r>
              <a:rPr lang="it-IT" b="1" i="1" dirty="0">
                <a:solidFill>
                  <a:srgbClr val="0000FF"/>
                </a:solidFill>
              </a:rPr>
              <a:t> sex</a:t>
            </a:r>
            <a:endParaRPr lang="it-IT" b="1" dirty="0">
              <a:solidFill>
                <a:srgbClr val="0000FF"/>
              </a:solidFill>
            </a:endParaRPr>
          </a:p>
          <a:p>
            <a:pPr algn="just">
              <a:buFontTx/>
              <a:buChar char="-"/>
            </a:pPr>
            <a:endParaRPr lang="it-IT" dirty="0">
              <a:solidFill>
                <a:srgbClr val="0000FF"/>
              </a:solidFill>
            </a:endParaRPr>
          </a:p>
          <a:p>
            <a:endParaRPr lang="it-IT" dirty="0"/>
          </a:p>
        </p:txBody>
      </p:sp>
    </p:spTree>
    <p:extLst>
      <p:ext uri="{BB962C8B-B14F-4D97-AF65-F5344CB8AC3E}">
        <p14:creationId xmlns:p14="http://schemas.microsoft.com/office/powerpoint/2010/main" val="487543054"/>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pPr algn="ctr"/>
            <a:r>
              <a:rPr lang="it-IT" dirty="0" smtClean="0">
                <a:solidFill>
                  <a:srgbClr val="0000FF"/>
                </a:solidFill>
              </a:rPr>
              <a:t>Il REG. 2201/2003</a:t>
            </a:r>
            <a:br>
              <a:rPr lang="it-IT" dirty="0" smtClean="0">
                <a:solidFill>
                  <a:srgbClr val="0000FF"/>
                </a:solidFill>
              </a:rPr>
            </a:br>
            <a:r>
              <a:rPr lang="it-IT" dirty="0" smtClean="0">
                <a:solidFill>
                  <a:srgbClr val="0000FF"/>
                </a:solidFill>
              </a:rPr>
              <a:t>(cd. BRUXELLES II BIS)</a:t>
            </a:r>
            <a:endParaRPr lang="it-IT" dirty="0">
              <a:solidFill>
                <a:srgbClr val="0000FF"/>
              </a:solidFill>
            </a:endParaRPr>
          </a:p>
        </p:txBody>
      </p:sp>
      <p:sp>
        <p:nvSpPr>
          <p:cNvPr id="3" name="Segnaposto testo 2"/>
          <p:cNvSpPr>
            <a:spLocks noGrp="1"/>
          </p:cNvSpPr>
          <p:nvPr>
            <p:ph type="body" sz="quarter" idx="13"/>
          </p:nvPr>
        </p:nvSpPr>
        <p:spPr>
          <a:xfrm>
            <a:off x="0" y="1417638"/>
            <a:ext cx="9144000" cy="4891682"/>
          </a:xfrm>
        </p:spPr>
        <p:txBody>
          <a:bodyPr>
            <a:normAutofit fontScale="92500" lnSpcReduction="20000"/>
          </a:bodyPr>
          <a:lstStyle/>
          <a:p>
            <a:pPr algn="just"/>
            <a:r>
              <a:rPr lang="it-IT" dirty="0">
                <a:solidFill>
                  <a:srgbClr val="0000FF"/>
                </a:solidFill>
              </a:rPr>
              <a:t>Il regolamento contiene norme concernenti la competenza, il riconoscimento e l’esecuzione delle decisioni civili di divorzio, separazione personale e annullamento del matrimonio (cd. “materia matrimoniale”)</a:t>
            </a:r>
          </a:p>
          <a:p>
            <a:pPr algn="just"/>
            <a:r>
              <a:rPr lang="it-IT" dirty="0" smtClean="0">
                <a:solidFill>
                  <a:srgbClr val="0000FF"/>
                </a:solidFill>
              </a:rPr>
              <a:t>Le </a:t>
            </a:r>
            <a:r>
              <a:rPr lang="it-IT" dirty="0">
                <a:solidFill>
                  <a:srgbClr val="0000FF"/>
                </a:solidFill>
              </a:rPr>
              <a:t>sue disposizioni sono state riprese praticamente invariate dal regolamento Bruxelles II n. 1347/2000, che riprendeva a sua volta le disposizioni della convenzione del 28 maggio 1998 sulla stessa materia (che non è mai entrata in vigore). </a:t>
            </a:r>
            <a:endParaRPr lang="it-IT" dirty="0" smtClean="0">
              <a:solidFill>
                <a:srgbClr val="0000FF"/>
              </a:solidFill>
            </a:endParaRPr>
          </a:p>
          <a:p>
            <a:pPr algn="just"/>
            <a:r>
              <a:rPr lang="it-IT" dirty="0" smtClean="0">
                <a:solidFill>
                  <a:srgbClr val="0000FF"/>
                </a:solidFill>
              </a:rPr>
              <a:t>Ambito di applicazione territoriale: Si applica in tutti gli Stati membri ad eccezione della Danimarca.</a:t>
            </a:r>
          </a:p>
          <a:p>
            <a:pPr marL="0" indent="0" algn="just">
              <a:buNone/>
            </a:pPr>
            <a:endParaRPr lang="it-IT" dirty="0" smtClean="0">
              <a:solidFill>
                <a:srgbClr val="0000FF"/>
              </a:solidFill>
            </a:endParaRPr>
          </a:p>
        </p:txBody>
      </p:sp>
    </p:spTree>
    <p:extLst>
      <p:ext uri="{BB962C8B-B14F-4D97-AF65-F5344CB8AC3E}">
        <p14:creationId xmlns:p14="http://schemas.microsoft.com/office/powerpoint/2010/main" val="1586089228"/>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0" y="274638"/>
            <a:ext cx="8964488" cy="1143000"/>
          </a:xfrm>
        </p:spPr>
        <p:txBody>
          <a:bodyPr>
            <a:normAutofit/>
          </a:bodyPr>
          <a:lstStyle/>
          <a:p>
            <a:pPr algn="ctr"/>
            <a:r>
              <a:rPr lang="it-IT" dirty="0" smtClean="0">
                <a:solidFill>
                  <a:srgbClr val="0000FF"/>
                </a:solidFill>
              </a:rPr>
              <a:t>I titoli di giurisdizione</a:t>
            </a:r>
            <a:endParaRPr lang="it-IT" dirty="0">
              <a:solidFill>
                <a:srgbClr val="0000FF"/>
              </a:solidFill>
            </a:endParaRPr>
          </a:p>
        </p:txBody>
      </p:sp>
      <p:sp>
        <p:nvSpPr>
          <p:cNvPr id="3" name="Segnaposto testo 2"/>
          <p:cNvSpPr>
            <a:spLocks noGrp="1"/>
          </p:cNvSpPr>
          <p:nvPr>
            <p:ph type="body" sz="quarter" idx="13"/>
          </p:nvPr>
        </p:nvSpPr>
        <p:spPr>
          <a:xfrm>
            <a:off x="0" y="1268760"/>
            <a:ext cx="9144000" cy="4968552"/>
          </a:xfrm>
        </p:spPr>
        <p:txBody>
          <a:bodyPr>
            <a:normAutofit fontScale="70000" lnSpcReduction="20000"/>
          </a:bodyPr>
          <a:lstStyle/>
          <a:p>
            <a:pPr marL="0" indent="0" algn="just">
              <a:buNone/>
            </a:pPr>
            <a:r>
              <a:rPr lang="it-IT" b="1" dirty="0" smtClean="0">
                <a:solidFill>
                  <a:srgbClr val="0000FF"/>
                </a:solidFill>
              </a:rPr>
              <a:t>- A differenza di quanto disposto nel Reg. n. 1215/2012 relativo alla materia civile e commerciale, in “materia matrimoniale” non è prevista la proroga di competenza, ne è previsto un criterio generale attributivo di competenza giurisdizionale. </a:t>
            </a:r>
            <a:r>
              <a:rPr lang="it-IT" dirty="0" smtClean="0">
                <a:solidFill>
                  <a:srgbClr val="0000FF"/>
                </a:solidFill>
              </a:rPr>
              <a:t>Inoltre, i criteri di </a:t>
            </a:r>
            <a:r>
              <a:rPr lang="it-IT" dirty="0">
                <a:solidFill>
                  <a:srgbClr val="0000FF"/>
                </a:solidFill>
              </a:rPr>
              <a:t>competenza di cui all’articolo </a:t>
            </a:r>
            <a:r>
              <a:rPr lang="it-IT" dirty="0" smtClean="0">
                <a:solidFill>
                  <a:srgbClr val="0000FF"/>
                </a:solidFill>
              </a:rPr>
              <a:t>3 Reg. 2201/2003 </a:t>
            </a:r>
            <a:r>
              <a:rPr lang="it-IT" dirty="0">
                <a:solidFill>
                  <a:srgbClr val="0000FF"/>
                </a:solidFill>
              </a:rPr>
              <a:t>determinano lo Stato membro le cui </a:t>
            </a:r>
            <a:r>
              <a:rPr lang="it-IT" dirty="0" err="1">
                <a:solidFill>
                  <a:srgbClr val="0000FF"/>
                </a:solidFill>
              </a:rPr>
              <a:t>autorita</a:t>
            </a:r>
            <a:r>
              <a:rPr lang="it-IT" dirty="0">
                <a:solidFill>
                  <a:srgbClr val="0000FF"/>
                </a:solidFill>
              </a:rPr>
              <a:t>̀ giurisdizionali hanno competenza in materia matrimoniale ma non il giudice competente all’interno di detto Stato membro. </a:t>
            </a:r>
            <a:r>
              <a:rPr lang="it-IT" u="sng" dirty="0">
                <a:solidFill>
                  <a:srgbClr val="0000FF"/>
                </a:solidFill>
              </a:rPr>
              <a:t>La determinazione del giudice competente è disciplinata dal diritto interno di ciascuno Stato </a:t>
            </a:r>
            <a:r>
              <a:rPr lang="it-IT" u="sng" dirty="0" smtClean="0">
                <a:solidFill>
                  <a:srgbClr val="0000FF"/>
                </a:solidFill>
              </a:rPr>
              <a:t>membro (per la separazione personale art. 706 </a:t>
            </a:r>
            <a:r>
              <a:rPr lang="it-IT" u="sng" dirty="0" err="1" smtClean="0">
                <a:solidFill>
                  <a:srgbClr val="0000FF"/>
                </a:solidFill>
              </a:rPr>
              <a:t>c.p.c.</a:t>
            </a:r>
            <a:r>
              <a:rPr lang="it-IT" dirty="0">
                <a:solidFill>
                  <a:srgbClr val="0000FF"/>
                </a:solidFill>
              </a:rPr>
              <a:t>,</a:t>
            </a:r>
            <a:r>
              <a:rPr lang="it-IT" dirty="0" smtClean="0">
                <a:solidFill>
                  <a:srgbClr val="0000FF"/>
                </a:solidFill>
              </a:rPr>
              <a:t> </a:t>
            </a:r>
            <a:r>
              <a:rPr lang="it-IT" dirty="0">
                <a:solidFill>
                  <a:srgbClr val="0000FF"/>
                </a:solidFill>
              </a:rPr>
              <a:t>p</a:t>
            </a:r>
            <a:r>
              <a:rPr lang="it-IT" dirty="0" smtClean="0">
                <a:solidFill>
                  <a:srgbClr val="0000FF"/>
                </a:solidFill>
              </a:rPr>
              <a:t>er lo scioglimento del matrimonio legge n. 898/1970). Sul punto si veda </a:t>
            </a:r>
            <a:r>
              <a:rPr lang="it-IT" dirty="0">
                <a:solidFill>
                  <a:srgbClr val="0000FF"/>
                </a:solidFill>
              </a:rPr>
              <a:t>Cassazione civile, sez. VI, 25/11/2015, (ud. 09/06/2015, dep.25/11/</a:t>
            </a:r>
            <a:r>
              <a:rPr lang="it-IT" dirty="0" smtClean="0">
                <a:solidFill>
                  <a:srgbClr val="0000FF"/>
                </a:solidFill>
              </a:rPr>
              <a:t>2015, </a:t>
            </a:r>
            <a:r>
              <a:rPr lang="it-IT" dirty="0">
                <a:solidFill>
                  <a:srgbClr val="0000FF"/>
                </a:solidFill>
              </a:rPr>
              <a:t> n. </a:t>
            </a:r>
            <a:r>
              <a:rPr lang="it-IT" dirty="0" smtClean="0">
                <a:solidFill>
                  <a:srgbClr val="0000FF"/>
                </a:solidFill>
              </a:rPr>
              <a:t>24099)</a:t>
            </a:r>
            <a:endParaRPr lang="it-IT" dirty="0">
              <a:solidFill>
                <a:srgbClr val="0000FF"/>
              </a:solidFill>
            </a:endParaRPr>
          </a:p>
          <a:p>
            <a:pPr marL="0" indent="0" algn="just">
              <a:buNone/>
            </a:pPr>
            <a:r>
              <a:rPr lang="it-IT" b="1" dirty="0" smtClean="0">
                <a:solidFill>
                  <a:srgbClr val="0000FF"/>
                </a:solidFill>
              </a:rPr>
              <a:t>- </a:t>
            </a:r>
            <a:r>
              <a:rPr lang="it-IT" b="1" dirty="0">
                <a:solidFill>
                  <a:srgbClr val="0000FF"/>
                </a:solidFill>
              </a:rPr>
              <a:t> </a:t>
            </a:r>
            <a:r>
              <a:rPr lang="it-IT" b="1" dirty="0" smtClean="0">
                <a:solidFill>
                  <a:srgbClr val="0000FF"/>
                </a:solidFill>
              </a:rPr>
              <a:t>L’articolo 3 enumera sette criteri di competenza fra loro alternativi ed esclusivi, di modo che in virtù dell’art. 7 Reg. soltanto “</a:t>
            </a:r>
            <a:r>
              <a:rPr lang="it-IT" i="1" dirty="0">
                <a:solidFill>
                  <a:srgbClr val="0000FF"/>
                </a:solidFill>
              </a:rPr>
              <a:t>q</a:t>
            </a:r>
            <a:r>
              <a:rPr lang="it-IT" i="1" dirty="0" smtClean="0">
                <a:solidFill>
                  <a:srgbClr val="0000FF"/>
                </a:solidFill>
              </a:rPr>
              <a:t>ualora nessun giudice di uno Stato membro sia competente ai sensi degli articoli 3, 4 e 5, la competenza, in ciascuno Stato membro, è determinata dalla legge di tale Stato” (</a:t>
            </a:r>
            <a:r>
              <a:rPr lang="it-IT" dirty="0" smtClean="0">
                <a:solidFill>
                  <a:srgbClr val="0000FF"/>
                </a:solidFill>
              </a:rPr>
              <a:t>per l’Italia ‘art. 32 della l. 218/1995</a:t>
            </a:r>
            <a:r>
              <a:rPr lang="it-IT" i="1" dirty="0" smtClean="0">
                <a:solidFill>
                  <a:srgbClr val="0000FF"/>
                </a:solidFill>
              </a:rPr>
              <a:t>).</a:t>
            </a:r>
          </a:p>
          <a:p>
            <a:pPr marL="0" indent="0" algn="just">
              <a:buNone/>
            </a:pPr>
            <a:endParaRPr lang="it-IT" b="1" dirty="0"/>
          </a:p>
        </p:txBody>
      </p:sp>
    </p:spTree>
    <p:extLst>
      <p:ext uri="{BB962C8B-B14F-4D97-AF65-F5344CB8AC3E}">
        <p14:creationId xmlns:p14="http://schemas.microsoft.com/office/powerpoint/2010/main" val="3458072114"/>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179512" y="274638"/>
            <a:ext cx="8784976" cy="1143000"/>
          </a:xfrm>
        </p:spPr>
        <p:txBody>
          <a:bodyPr>
            <a:normAutofit fontScale="90000"/>
          </a:bodyPr>
          <a:lstStyle/>
          <a:p>
            <a:pPr algn="ctr"/>
            <a:r>
              <a:rPr lang="it-IT" dirty="0">
                <a:solidFill>
                  <a:srgbClr val="0000FF"/>
                </a:solidFill>
              </a:rPr>
              <a:t>Art. 3 Competenza generale</a:t>
            </a:r>
            <a:r>
              <a:rPr lang="it-IT" dirty="0"/>
              <a:t/>
            </a:r>
            <a:br>
              <a:rPr lang="it-IT" dirty="0"/>
            </a:br>
            <a:endParaRPr lang="it-IT" dirty="0"/>
          </a:p>
        </p:txBody>
      </p:sp>
      <p:sp>
        <p:nvSpPr>
          <p:cNvPr id="4" name="Titolo 1"/>
          <p:cNvSpPr>
            <a:spLocks noGrp="1"/>
          </p:cNvSpPr>
          <p:nvPr>
            <p:ph type="body" sz="quarter" idx="13"/>
          </p:nvPr>
        </p:nvSpPr>
        <p:spPr>
          <a:xfrm>
            <a:off x="179388" y="980728"/>
            <a:ext cx="8785225" cy="5115272"/>
          </a:xfrm>
        </p:spPr>
        <p:txBody>
          <a:bodyPr>
            <a:normAutofit fontScale="55000" lnSpcReduction="20000"/>
          </a:bodyPr>
          <a:lstStyle/>
          <a:p>
            <a:pPr algn="just"/>
            <a:endParaRPr lang="it-IT" b="1" i="1" dirty="0"/>
          </a:p>
          <a:p>
            <a:pPr marL="0" indent="0" algn="just">
              <a:buNone/>
            </a:pPr>
            <a:r>
              <a:rPr lang="it-IT" b="1" i="1" dirty="0"/>
              <a:t>1. Sono competenti a decidere sulle questioni inerenti al divorzio, alla separazione personale dei coniugi e all'annullamento del matrimonio</a:t>
            </a:r>
            <a:r>
              <a:rPr lang="it-IT" b="1" i="1" dirty="0">
                <a:solidFill>
                  <a:srgbClr val="FF0000"/>
                </a:solidFill>
              </a:rPr>
              <a:t> </a:t>
            </a:r>
            <a:r>
              <a:rPr lang="it-IT" b="1" i="1" dirty="0">
                <a:solidFill>
                  <a:srgbClr val="FF6600"/>
                </a:solidFill>
              </a:rPr>
              <a:t>le autorità giurisdizionali dello Stato membro:</a:t>
            </a:r>
          </a:p>
          <a:p>
            <a:pPr algn="just"/>
            <a:r>
              <a:rPr lang="it-IT" b="1" i="1" dirty="0">
                <a:solidFill>
                  <a:srgbClr val="FF6600"/>
                </a:solidFill>
              </a:rPr>
              <a:t>a) nel cui territorio si trova</a:t>
            </a:r>
            <a:r>
              <a:rPr lang="it-IT" b="1" i="1" dirty="0"/>
              <a:t>:</a:t>
            </a:r>
          </a:p>
          <a:p>
            <a:pPr algn="just"/>
            <a:r>
              <a:rPr lang="it-IT" b="1" i="1" dirty="0"/>
              <a:t>- la </a:t>
            </a:r>
            <a:r>
              <a:rPr lang="it-IT" b="1" i="1" dirty="0">
                <a:solidFill>
                  <a:srgbClr val="0000FF"/>
                </a:solidFill>
              </a:rPr>
              <a:t>residenza abituale dei coniugi</a:t>
            </a:r>
            <a:r>
              <a:rPr lang="it-IT" b="1" i="1" dirty="0"/>
              <a:t>, o</a:t>
            </a:r>
          </a:p>
          <a:p>
            <a:pPr algn="just"/>
            <a:r>
              <a:rPr lang="it-IT" b="1" i="1" dirty="0"/>
              <a:t>- </a:t>
            </a:r>
            <a:r>
              <a:rPr lang="it-IT" b="1" i="1" dirty="0">
                <a:solidFill>
                  <a:srgbClr val="0000FF"/>
                </a:solidFill>
              </a:rPr>
              <a:t>l'ultima residenza abituale dei coniugi</a:t>
            </a:r>
            <a:r>
              <a:rPr lang="it-IT" b="1" i="1" dirty="0"/>
              <a:t> </a:t>
            </a:r>
            <a:r>
              <a:rPr lang="it-IT" b="1" i="1" dirty="0">
                <a:solidFill>
                  <a:srgbClr val="008000"/>
                </a:solidFill>
              </a:rPr>
              <a:t>se uno di essi vi risiede ancora</a:t>
            </a:r>
            <a:r>
              <a:rPr lang="it-IT" b="1" i="1" dirty="0"/>
              <a:t>, o</a:t>
            </a:r>
          </a:p>
          <a:p>
            <a:pPr algn="just"/>
            <a:r>
              <a:rPr lang="it-IT" b="1" i="1" dirty="0"/>
              <a:t>-  </a:t>
            </a:r>
            <a:r>
              <a:rPr lang="it-IT" b="1" i="1" dirty="0">
                <a:solidFill>
                  <a:srgbClr val="0000FF"/>
                </a:solidFill>
              </a:rPr>
              <a:t>la residenza abituale del convenuto</a:t>
            </a:r>
            <a:r>
              <a:rPr lang="it-IT" b="1" i="1" dirty="0"/>
              <a:t>, o</a:t>
            </a:r>
          </a:p>
          <a:p>
            <a:pPr algn="just"/>
            <a:r>
              <a:rPr lang="it-IT" b="1" i="1" dirty="0"/>
              <a:t>- </a:t>
            </a:r>
            <a:r>
              <a:rPr lang="it-IT" b="1" i="1" u="sng" dirty="0"/>
              <a:t>in caso di domanda congiunta</a:t>
            </a:r>
            <a:r>
              <a:rPr lang="it-IT" b="1" i="1" dirty="0">
                <a:solidFill>
                  <a:srgbClr val="0000FF"/>
                </a:solidFill>
              </a:rPr>
              <a:t>, la residenza abituale di uno dei coniugi</a:t>
            </a:r>
            <a:r>
              <a:rPr lang="it-IT" b="1" i="1" dirty="0"/>
              <a:t>, o;</a:t>
            </a:r>
          </a:p>
          <a:p>
            <a:pPr algn="just"/>
            <a:r>
              <a:rPr lang="it-IT" b="1" i="1" dirty="0"/>
              <a:t> </a:t>
            </a:r>
            <a:r>
              <a:rPr lang="it-IT" b="1" i="1" dirty="0">
                <a:solidFill>
                  <a:srgbClr val="0000FF"/>
                </a:solidFill>
              </a:rPr>
              <a:t>la residenza abituale dell'attore </a:t>
            </a:r>
            <a:r>
              <a:rPr lang="it-IT" b="1" i="1" dirty="0">
                <a:solidFill>
                  <a:srgbClr val="008000"/>
                </a:solidFill>
              </a:rPr>
              <a:t>se questi vi ha risieduto almeno per un anno immediatamente prima della domanda</a:t>
            </a:r>
            <a:r>
              <a:rPr lang="it-IT" b="1" i="1" dirty="0"/>
              <a:t>, </a:t>
            </a:r>
            <a:r>
              <a:rPr lang="it-IT" b="1" i="1" dirty="0">
                <a:solidFill>
                  <a:srgbClr val="0000FF"/>
                </a:solidFill>
              </a:rPr>
              <a:t>o;</a:t>
            </a:r>
          </a:p>
          <a:p>
            <a:pPr algn="just"/>
            <a:r>
              <a:rPr lang="it-IT" b="1" i="1" dirty="0">
                <a:solidFill>
                  <a:srgbClr val="0000FF"/>
                </a:solidFill>
              </a:rPr>
              <a:t>  la residenza abituale dell'attore </a:t>
            </a:r>
            <a:r>
              <a:rPr lang="it-IT" b="1" i="1" dirty="0">
                <a:solidFill>
                  <a:srgbClr val="008000"/>
                </a:solidFill>
              </a:rPr>
              <a:t>se questi vi ha risieduto almeno per sei mesi immediatamente prima della domanda</a:t>
            </a:r>
            <a:r>
              <a:rPr lang="it-IT" b="1" i="1" dirty="0"/>
              <a:t> </a:t>
            </a:r>
            <a:r>
              <a:rPr lang="it-IT" b="1" i="1" dirty="0">
                <a:solidFill>
                  <a:srgbClr val="FF0000"/>
                </a:solidFill>
              </a:rPr>
              <a:t>ed è cittadino dello Stato membro stesso </a:t>
            </a:r>
            <a:r>
              <a:rPr lang="it-IT" b="1" i="1" dirty="0"/>
              <a:t>(o, nel caso del Regno Unito e dell'Irlanda, ha ivi il proprio "</a:t>
            </a:r>
            <a:r>
              <a:rPr lang="it-IT" b="1" i="1" dirty="0" err="1"/>
              <a:t>domicile</a:t>
            </a:r>
            <a:r>
              <a:rPr lang="it-IT" b="1" i="1" dirty="0"/>
              <a:t>”);</a:t>
            </a:r>
          </a:p>
          <a:p>
            <a:pPr algn="just"/>
            <a:r>
              <a:rPr lang="it-IT" b="1" i="1" dirty="0"/>
              <a:t>b) </a:t>
            </a:r>
            <a:r>
              <a:rPr lang="it-IT" b="1" i="1" dirty="0">
                <a:solidFill>
                  <a:srgbClr val="FF0000"/>
                </a:solidFill>
              </a:rPr>
              <a:t>di cui i due coniugi sono cittadini (o, nel caso del Regno Unito e dell'Irlanda, del "</a:t>
            </a:r>
            <a:r>
              <a:rPr lang="it-IT" b="1" i="1" dirty="0" err="1">
                <a:solidFill>
                  <a:srgbClr val="FF0000"/>
                </a:solidFill>
              </a:rPr>
              <a:t>domicile</a:t>
            </a:r>
            <a:r>
              <a:rPr lang="it-IT" b="1" i="1" dirty="0">
                <a:solidFill>
                  <a:srgbClr val="FF0000"/>
                </a:solidFill>
              </a:rPr>
              <a:t>" di entrambi i coniugi)</a:t>
            </a:r>
            <a:r>
              <a:rPr lang="it-IT" b="1" i="1" dirty="0"/>
              <a:t>.</a:t>
            </a:r>
          </a:p>
          <a:p>
            <a:pPr marL="0" indent="0">
              <a:buNone/>
            </a:pPr>
            <a:r>
              <a:rPr lang="it-IT" dirty="0">
                <a:solidFill>
                  <a:srgbClr val="0000FF"/>
                </a:solidFill>
              </a:rPr>
              <a:t>  </a:t>
            </a:r>
            <a:r>
              <a:rPr lang="it-IT" dirty="0" err="1" smtClean="0">
                <a:solidFill>
                  <a:srgbClr val="0000FF"/>
                </a:solidFill>
              </a:rPr>
              <a:t>N.b.</a:t>
            </a:r>
            <a:r>
              <a:rPr lang="it-IT" dirty="0" smtClean="0">
                <a:solidFill>
                  <a:srgbClr val="0000FF"/>
                </a:solidFill>
              </a:rPr>
              <a:t> </a:t>
            </a:r>
            <a:r>
              <a:rPr lang="it-IT" b="1" u="sng" dirty="0" smtClean="0">
                <a:solidFill>
                  <a:srgbClr val="0000FF"/>
                </a:solidFill>
              </a:rPr>
              <a:t>la </a:t>
            </a:r>
            <a:r>
              <a:rPr lang="it-IT" b="1" u="sng" dirty="0">
                <a:solidFill>
                  <a:srgbClr val="0000FF"/>
                </a:solidFill>
              </a:rPr>
              <a:t>nozione di «attore», ai sensi dell'articolo 3, paragrafo 1, lettera a), quinto e sesto trattino, del regolamento n. 2201/2003 non include le persone diverse dai coniugi (</a:t>
            </a:r>
            <a:r>
              <a:rPr lang="it-IT" b="1" cap="small" dirty="0">
                <a:solidFill>
                  <a:srgbClr val="0000FF"/>
                </a:solidFill>
              </a:rPr>
              <a:t>Corte giustizia UE, sez. II, 13/10/2016,  n. 294,azione di annullamento del matrimonio </a:t>
            </a:r>
            <a:r>
              <a:rPr lang="it-IT" b="1" cap="small" dirty="0" err="1">
                <a:solidFill>
                  <a:srgbClr val="0000FF"/>
                </a:solidFill>
              </a:rPr>
              <a:t>siccessiva</a:t>
            </a:r>
            <a:r>
              <a:rPr lang="it-IT" b="1" cap="small" dirty="0">
                <a:solidFill>
                  <a:srgbClr val="0000FF"/>
                </a:solidFill>
              </a:rPr>
              <a:t> al decesso di uno dei coniugi)</a:t>
            </a:r>
            <a:endParaRPr lang="it-IT" cap="small" dirty="0">
              <a:solidFill>
                <a:srgbClr val="0000FF"/>
              </a:solidFill>
            </a:endParaRPr>
          </a:p>
          <a:p>
            <a:pPr marL="0" indent="0">
              <a:buNone/>
            </a:pPr>
            <a:endParaRPr lang="it-IT" dirty="0"/>
          </a:p>
        </p:txBody>
      </p:sp>
    </p:spTree>
    <p:extLst>
      <p:ext uri="{BB962C8B-B14F-4D97-AF65-F5344CB8AC3E}">
        <p14:creationId xmlns:p14="http://schemas.microsoft.com/office/powerpoint/2010/main" val="1723739716"/>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pPr algn="ctr"/>
            <a:r>
              <a:rPr lang="it-IT" dirty="0">
                <a:solidFill>
                  <a:srgbClr val="3333CC"/>
                </a:solidFill>
                <a:latin typeface="Trebuchet MS" pitchFamily="34" charset="0"/>
                <a:cs typeface="Trebuchet MS"/>
              </a:rPr>
              <a:t>Legge 218/1995</a:t>
            </a:r>
            <a:br>
              <a:rPr lang="it-IT" dirty="0">
                <a:solidFill>
                  <a:srgbClr val="3333CC"/>
                </a:solidFill>
                <a:latin typeface="Trebuchet MS" pitchFamily="34" charset="0"/>
                <a:cs typeface="Trebuchet MS"/>
              </a:rPr>
            </a:br>
            <a:r>
              <a:rPr lang="it-IT" dirty="0">
                <a:solidFill>
                  <a:srgbClr val="3333CC"/>
                </a:solidFill>
                <a:latin typeface="Trebuchet MS" pitchFamily="34" charset="0"/>
                <a:cs typeface="Trebuchet MS"/>
              </a:rPr>
              <a:t>Capo IV, RAPPORTI DI FAMIGLIA</a:t>
            </a:r>
            <a:endParaRPr lang="it-IT" dirty="0"/>
          </a:p>
        </p:txBody>
      </p:sp>
      <p:sp>
        <p:nvSpPr>
          <p:cNvPr id="3" name="Segnaposto testo 2"/>
          <p:cNvSpPr>
            <a:spLocks noGrp="1"/>
          </p:cNvSpPr>
          <p:nvPr>
            <p:ph type="body" sz="quarter" idx="13"/>
          </p:nvPr>
        </p:nvSpPr>
        <p:spPr/>
        <p:txBody>
          <a:bodyPr>
            <a:normAutofit fontScale="92500"/>
          </a:bodyPr>
          <a:lstStyle/>
          <a:p>
            <a:pPr marL="0" indent="0">
              <a:buNone/>
            </a:pPr>
            <a:r>
              <a:rPr lang="it-IT" b="1" dirty="0"/>
              <a:t>Art. 32. Giurisdizione in materia di </a:t>
            </a:r>
            <a:r>
              <a:rPr lang="it-IT" b="1" dirty="0" err="1"/>
              <a:t>nullita</a:t>
            </a:r>
            <a:r>
              <a:rPr lang="it-IT" b="1" dirty="0"/>
              <a:t>̀, annullamento, separazione personale e scioglimento del matrimonio. </a:t>
            </a:r>
          </a:p>
          <a:p>
            <a:pPr marL="0" indent="0" algn="just">
              <a:buNone/>
            </a:pPr>
            <a:r>
              <a:rPr lang="it-IT" b="1" i="1" dirty="0"/>
              <a:t>1. In materia di </a:t>
            </a:r>
            <a:r>
              <a:rPr lang="it-IT" b="1" i="1" dirty="0" err="1"/>
              <a:t>nullita</a:t>
            </a:r>
            <a:r>
              <a:rPr lang="it-IT" b="1" i="1" dirty="0"/>
              <a:t>̀ e di annullamento del matrimonio, di separazione personale e di scioglimento del matrimonio, la giurisdizione italiana sussiste, oltre che nei </a:t>
            </a:r>
            <a:r>
              <a:rPr lang="it-IT" b="1" i="1" u="sng" dirty="0"/>
              <a:t>casi previsti dall'articolo 3</a:t>
            </a:r>
            <a:r>
              <a:rPr lang="it-IT" b="1" i="1" dirty="0"/>
              <a:t>, anche </a:t>
            </a:r>
            <a:r>
              <a:rPr lang="it-IT" b="1" i="1" dirty="0">
                <a:solidFill>
                  <a:srgbClr val="FF0000"/>
                </a:solidFill>
              </a:rPr>
              <a:t>quando uno dei coniugi è cittadino italiano</a:t>
            </a:r>
            <a:r>
              <a:rPr lang="it-IT" b="1" i="1" dirty="0"/>
              <a:t> o </a:t>
            </a:r>
            <a:r>
              <a:rPr lang="it-IT" b="1" i="1" dirty="0">
                <a:solidFill>
                  <a:srgbClr val="FF6600"/>
                </a:solidFill>
              </a:rPr>
              <a:t>il matrimonio è stato celebrato </a:t>
            </a:r>
            <a:r>
              <a:rPr lang="it-IT" b="1" i="1" dirty="0">
                <a:solidFill>
                  <a:srgbClr val="FF0000"/>
                </a:solidFill>
              </a:rPr>
              <a:t>in Italia</a:t>
            </a:r>
            <a:r>
              <a:rPr lang="it-IT" b="1" i="1" dirty="0"/>
              <a:t>. </a:t>
            </a:r>
          </a:p>
          <a:p>
            <a:endParaRPr lang="it-IT" dirty="0"/>
          </a:p>
        </p:txBody>
      </p:sp>
    </p:spTree>
    <p:extLst>
      <p:ext uri="{BB962C8B-B14F-4D97-AF65-F5344CB8AC3E}">
        <p14:creationId xmlns:p14="http://schemas.microsoft.com/office/powerpoint/2010/main" val="3318532197"/>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179512" y="0"/>
            <a:ext cx="9144000" cy="1143000"/>
          </a:xfrm>
        </p:spPr>
        <p:txBody>
          <a:bodyPr>
            <a:noAutofit/>
          </a:bodyPr>
          <a:lstStyle/>
          <a:p>
            <a:r>
              <a:rPr lang="it-IT" sz="2800" dirty="0">
                <a:solidFill>
                  <a:srgbClr val="0000FF"/>
                </a:solidFill>
              </a:rPr>
              <a:t>Giurisdizione in materia di obbligazioni </a:t>
            </a:r>
            <a:r>
              <a:rPr lang="it-IT" sz="2800" dirty="0" smtClean="0">
                <a:solidFill>
                  <a:srgbClr val="0000FF"/>
                </a:solidFill>
              </a:rPr>
              <a:t>alimentari: artt. 3-7 </a:t>
            </a:r>
            <a:r>
              <a:rPr lang="it-IT" sz="2800" dirty="0">
                <a:solidFill>
                  <a:srgbClr val="0000FF"/>
                </a:solidFill>
              </a:rPr>
              <a:t>Reg. UE n. 4/2009</a:t>
            </a:r>
            <a:endParaRPr lang="it-IT" sz="2800" dirty="0"/>
          </a:p>
        </p:txBody>
      </p:sp>
      <p:sp>
        <p:nvSpPr>
          <p:cNvPr id="3" name="Segnaposto testo 2"/>
          <p:cNvSpPr>
            <a:spLocks noGrp="1"/>
          </p:cNvSpPr>
          <p:nvPr>
            <p:ph type="body" sz="quarter" idx="13"/>
          </p:nvPr>
        </p:nvSpPr>
        <p:spPr>
          <a:xfrm>
            <a:off x="179512" y="1340768"/>
            <a:ext cx="8784976" cy="4755232"/>
          </a:xfrm>
        </p:spPr>
        <p:txBody>
          <a:bodyPr>
            <a:normAutofit fontScale="85000" lnSpcReduction="10000"/>
          </a:bodyPr>
          <a:lstStyle/>
          <a:p>
            <a:pPr marL="0" indent="0" algn="just">
              <a:buNone/>
            </a:pPr>
            <a:r>
              <a:rPr lang="it-IT" b="1" u="sng" dirty="0">
                <a:solidFill>
                  <a:srgbClr val="0000FF"/>
                </a:solidFill>
              </a:rPr>
              <a:t>Universalità</a:t>
            </a:r>
            <a:r>
              <a:rPr lang="it-IT" b="1" dirty="0">
                <a:solidFill>
                  <a:srgbClr val="0000FF"/>
                </a:solidFill>
              </a:rPr>
              <a:t>: </a:t>
            </a:r>
            <a:r>
              <a:rPr lang="it-IT" b="1" dirty="0" smtClean="0">
                <a:solidFill>
                  <a:srgbClr val="0000FF"/>
                </a:solidFill>
              </a:rPr>
              <a:t>il Reg. citato si </a:t>
            </a:r>
            <a:r>
              <a:rPr lang="it-IT" b="1" dirty="0">
                <a:solidFill>
                  <a:srgbClr val="0000FF"/>
                </a:solidFill>
              </a:rPr>
              <a:t>applica indipendentemente dal fatto che sussistano specifici titoli di giurisdizione idonei a radicare la controversia in  uno Stato membro (cfr. </a:t>
            </a:r>
            <a:r>
              <a:rPr lang="it-IT" b="1" i="1" dirty="0">
                <a:solidFill>
                  <a:srgbClr val="0000FF"/>
                </a:solidFill>
              </a:rPr>
              <a:t>il forum </a:t>
            </a:r>
            <a:r>
              <a:rPr lang="it-IT" b="1" i="1" dirty="0" err="1">
                <a:solidFill>
                  <a:srgbClr val="0000FF"/>
                </a:solidFill>
              </a:rPr>
              <a:t>necessitatis</a:t>
            </a:r>
            <a:r>
              <a:rPr lang="it-IT" b="1" dirty="0">
                <a:solidFill>
                  <a:srgbClr val="0000FF"/>
                </a:solidFill>
              </a:rPr>
              <a:t> di cui all’art. 7 Reg. Ue n. 4/</a:t>
            </a:r>
            <a:r>
              <a:rPr lang="it-IT" b="1" dirty="0" smtClean="0">
                <a:solidFill>
                  <a:srgbClr val="0000FF"/>
                </a:solidFill>
              </a:rPr>
              <a:t>2009)</a:t>
            </a:r>
            <a:endParaRPr lang="it-IT" b="1" dirty="0">
              <a:solidFill>
                <a:srgbClr val="0000FF"/>
              </a:solidFill>
            </a:endParaRPr>
          </a:p>
          <a:p>
            <a:pPr marL="0" indent="0" algn="just">
              <a:buNone/>
            </a:pPr>
            <a:r>
              <a:rPr lang="it-IT" b="1" dirty="0" smtClean="0">
                <a:solidFill>
                  <a:srgbClr val="0000FF"/>
                </a:solidFill>
              </a:rPr>
              <a:t>Esiste </a:t>
            </a:r>
            <a:r>
              <a:rPr lang="it-IT" b="1" dirty="0">
                <a:solidFill>
                  <a:srgbClr val="0000FF"/>
                </a:solidFill>
              </a:rPr>
              <a:t>una gerarchia fra i titoli di giurisdizione: in particolare, ai sensi dell’art. 4 è ammessa l’elezione del foro (solo in relazione a controversie che non riguardino i minori di 18</a:t>
            </a:r>
            <a:r>
              <a:rPr lang="it-IT" b="1" dirty="0" smtClean="0">
                <a:solidFill>
                  <a:srgbClr val="0000FF"/>
                </a:solidFill>
              </a:rPr>
              <a:t>); </a:t>
            </a:r>
            <a:r>
              <a:rPr lang="it-IT" b="1" dirty="0">
                <a:solidFill>
                  <a:srgbClr val="0000FF"/>
                </a:solidFill>
              </a:rPr>
              <a:t>in mancanza l’art. 3 introduce fra l’altro il titolo della residenza abituale del creditore di alimenti. La nazionalità comune può fondare la competenza sussidiaria ex art. 6.</a:t>
            </a:r>
          </a:p>
          <a:p>
            <a:endParaRPr lang="it-IT" dirty="0"/>
          </a:p>
        </p:txBody>
      </p:sp>
    </p:spTree>
    <p:extLst>
      <p:ext uri="{BB962C8B-B14F-4D97-AF65-F5344CB8AC3E}">
        <p14:creationId xmlns:p14="http://schemas.microsoft.com/office/powerpoint/2010/main" val="52213799"/>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UniBg_Template_Presentazione_v2">
  <a:themeElements>
    <a:clrScheme name="Impostazioni personalizzate 5">
      <a:dk1>
        <a:srgbClr val="202020"/>
      </a:dk1>
      <a:lt1>
        <a:sysClr val="window" lastClr="FFFFFF"/>
      </a:lt1>
      <a:dk2>
        <a:srgbClr val="0A1431"/>
      </a:dk2>
      <a:lt2>
        <a:srgbClr val="F5EFDE"/>
      </a:lt2>
      <a:accent1>
        <a:srgbClr val="990000"/>
      </a:accent1>
      <a:accent2>
        <a:srgbClr val="EFAB16"/>
      </a:accent2>
      <a:accent3>
        <a:srgbClr val="78AC35"/>
      </a:accent3>
      <a:accent4>
        <a:srgbClr val="35ACA2"/>
      </a:accent4>
      <a:accent5>
        <a:srgbClr val="4083CF"/>
      </a:accent5>
      <a:accent6>
        <a:srgbClr val="0D335E"/>
      </a:accent6>
      <a:hlink>
        <a:srgbClr val="4740A9"/>
      </a:hlink>
      <a:folHlink>
        <a:srgbClr val="707070"/>
      </a:folHlink>
    </a:clrScheme>
    <a:fontScheme name="Astro">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1074</TotalTime>
  <Words>3321</Words>
  <Application>Microsoft Macintosh PowerPoint</Application>
  <PresentationFormat>Presentazione su schermo (4:3)</PresentationFormat>
  <Paragraphs>172</Paragraphs>
  <Slides>26</Slides>
  <Notes>0</Notes>
  <HiddenSlides>0</HiddenSlides>
  <MMClips>0</MMClips>
  <ScaleCrop>false</ScaleCrop>
  <HeadingPairs>
    <vt:vector size="4" baseType="variant">
      <vt:variant>
        <vt:lpstr>Tema</vt:lpstr>
      </vt:variant>
      <vt:variant>
        <vt:i4>1</vt:i4>
      </vt:variant>
      <vt:variant>
        <vt:lpstr>Titoli diapositive</vt:lpstr>
      </vt:variant>
      <vt:variant>
        <vt:i4>26</vt:i4>
      </vt:variant>
    </vt:vector>
  </HeadingPairs>
  <TitlesOfParts>
    <vt:vector size="27" baseType="lpstr">
      <vt:lpstr>UniBg_Template_Presentazione_v2</vt:lpstr>
      <vt:lpstr>Presentazione di PowerPoint</vt:lpstr>
      <vt:lpstr>Disciplina di riferimento</vt:lpstr>
      <vt:lpstr>Presentazione di PowerPoint</vt:lpstr>
      <vt:lpstr>La nozione di “materia matrimoniale” ai sensi del Reg. n. 2201/2003</vt:lpstr>
      <vt:lpstr>Il REG. 2201/2003 (cd. BRUXELLES II BIS)</vt:lpstr>
      <vt:lpstr>I titoli di giurisdizione</vt:lpstr>
      <vt:lpstr>Art. 3 Competenza generale </vt:lpstr>
      <vt:lpstr>Legge 218/1995 Capo IV, RAPPORTI DI FAMIGLIA</vt:lpstr>
      <vt:lpstr>Giurisdizione in materia di obbligazioni alimentari: artt. 3-7 Reg. UE n. 4/2009</vt:lpstr>
      <vt:lpstr>Giurisdizione in materia di obbligazioni alimentari: il Reg. UE n. 4/2009</vt:lpstr>
      <vt:lpstr>La nozione autonoma di domanda accessoria di cui all’art. 3 lettere c) e d) Reg. Ue n. 4/2009. </vt:lpstr>
      <vt:lpstr>Reg. Ue n. 4/2009 Articolo 4 Elezione del foro </vt:lpstr>
      <vt:lpstr>Presentazione di PowerPoint</vt:lpstr>
      <vt:lpstr>Analisi delle questioni internazionalprivatistiche sottoposte al Tribunale di Bergamo</vt:lpstr>
      <vt:lpstr>La diciplina precedente l’entrata in vigore, in data 21 giugno 2012, del Regolamento 1259/2012 sulla legge applicabile alla separazione e al divorzio: la legge n. 218/1995 di riforma del diritto internazionale privato</vt:lpstr>
      <vt:lpstr>Un primo caso riguardante lo scioglimento di un matrimonio misto deciso dal tribunale di Bergamo</vt:lpstr>
      <vt:lpstr>Un secondo caso riguardante i motivi di divorzio deciso dal tribunale di Bergamo</vt:lpstr>
      <vt:lpstr>Il Reg. Ue n. 1259/2010 sulla legge applicabile alla “materia matrimoniale”</vt:lpstr>
      <vt:lpstr>Artt. 5 e 8 Reg. n. 1259/2010 </vt:lpstr>
      <vt:lpstr>Forma e momento di conclusione dell’accordo di scelta della legge regolatrice: </vt:lpstr>
      <vt:lpstr>La legge regolatrice delle obbligazioni alimentari: il reg. Ue n. 4/2009</vt:lpstr>
      <vt:lpstr>Presentazione di PowerPoint</vt:lpstr>
      <vt:lpstr>RICONOSCIMENTO DEI PROVVEDIMENTI IN MATERIA MATRIMONIALE</vt:lpstr>
      <vt:lpstr>ALLEGATO I  CERTIFICATO DI CUI ALL'ARTICOLO 39 SULLE DECISIONI IN MATERIA MATRIMONIALE </vt:lpstr>
      <vt:lpstr>RICONOSCIMENTO DEI PROVVEDIMENTI IN MATERIA DI OBBLIGAZIONI ALIMENTARI</vt:lpstr>
      <vt:lpstr>LA CIRCOLAZIONE NELLO SPAZIO GIUDIZIARIO EUROPEO DEGLI ACCORDI DI NEGOZIAZIONE ASSISTITA IN MATERIA DI SEPARAZIONE DEI CONIUGI E CESSAZIONE DEGLI EFFETTI CIVILI DEL MATRIMONIO  </vt:lpstr>
    </vt:vector>
  </TitlesOfParts>
  <Company>none</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Questa è una copertina interna</dc:title>
  <dc:creator>Ad C</dc:creator>
  <cp:lastModifiedBy>Assistenza Informatica</cp:lastModifiedBy>
  <cp:revision>261</cp:revision>
  <dcterms:created xsi:type="dcterms:W3CDTF">2014-11-10T16:36:57Z</dcterms:created>
  <dcterms:modified xsi:type="dcterms:W3CDTF">2017-02-10T12:16:04Z</dcterms:modified>
</cp:coreProperties>
</file>